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  <p:sldMasterId id="2147483955" r:id="rId2"/>
    <p:sldMasterId id="2147483980" r:id="rId3"/>
    <p:sldMasterId id="2147483993" r:id="rId4"/>
    <p:sldMasterId id="2147484237" r:id="rId5"/>
    <p:sldMasterId id="2147484955" r:id="rId6"/>
    <p:sldMasterId id="2147485494" r:id="rId7"/>
    <p:sldMasterId id="2147485506" r:id="rId8"/>
    <p:sldMasterId id="2147485531" r:id="rId9"/>
    <p:sldMasterId id="2147485593" r:id="rId10"/>
    <p:sldMasterId id="2147485619" r:id="rId11"/>
  </p:sldMasterIdLst>
  <p:notesMasterIdLst>
    <p:notesMasterId r:id="rId36"/>
  </p:notesMasterIdLst>
  <p:handoutMasterIdLst>
    <p:handoutMasterId r:id="rId37"/>
  </p:handoutMasterIdLst>
  <p:sldIdLst>
    <p:sldId id="722" r:id="rId12"/>
    <p:sldId id="5834" r:id="rId13"/>
    <p:sldId id="5700" r:id="rId14"/>
    <p:sldId id="5923" r:id="rId15"/>
    <p:sldId id="5935" r:id="rId16"/>
    <p:sldId id="5936" r:id="rId17"/>
    <p:sldId id="5842" r:id="rId18"/>
    <p:sldId id="5843" r:id="rId19"/>
    <p:sldId id="5094" r:id="rId20"/>
    <p:sldId id="5157" r:id="rId21"/>
    <p:sldId id="5926" r:id="rId22"/>
    <p:sldId id="5928" r:id="rId23"/>
    <p:sldId id="5927" r:id="rId24"/>
    <p:sldId id="5931" r:id="rId25"/>
    <p:sldId id="5929" r:id="rId26"/>
    <p:sldId id="5932" r:id="rId27"/>
    <p:sldId id="5412" r:id="rId28"/>
    <p:sldId id="5413" r:id="rId29"/>
    <p:sldId id="5845" r:id="rId30"/>
    <p:sldId id="5100" r:id="rId31"/>
    <p:sldId id="5490" r:id="rId32"/>
    <p:sldId id="5844" r:id="rId33"/>
    <p:sldId id="5846" r:id="rId34"/>
    <p:sldId id="5933" r:id="rId3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CDFFF5"/>
    <a:srgbClr val="F8BF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1"/>
    <p:restoredTop sz="69213" autoAdjust="0"/>
  </p:normalViewPr>
  <p:slideViewPr>
    <p:cSldViewPr>
      <p:cViewPr>
        <p:scale>
          <a:sx n="60" d="100"/>
          <a:sy n="60" d="100"/>
        </p:scale>
        <p:origin x="1958" y="3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viewProps" Target="viewProps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0EF95D2-65B3-BC4E-8994-D9482C3147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480074-238B-C845-9DF1-E3B8736938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D9B9FAA0-F3AA-164C-A8BD-BFC7CCCEAE52}" type="datetimeFigureOut">
              <a:rPr lang="en-US"/>
              <a:pPr>
                <a:defRPr/>
              </a:pPr>
              <a:t>10/6/2022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D1350C-FD2B-E248-96CE-E06DB4CA70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C9C76E-AF9C-0049-9FFB-63472F0B4A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CEAE43-671A-134F-A694-642B51FC36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0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6C4613C-2A39-F64E-84B3-3F6A11D93F5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1BAA2B-7F55-B545-81D8-BC58BCB6AAC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F6B843C-A49F-BB4F-9599-3D41488860B0}" type="datetime1">
              <a:rPr lang="en-US" altLang="en-US"/>
              <a:pPr>
                <a:defRPr/>
              </a:pPr>
              <a:t>10/6/2022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987A64C-9D1C-0947-8690-7A7364BA5D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047D10F-1509-E044-9AEB-E169ACB278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7BEBF0-B94A-A74D-8C8F-7CA6F4159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BA436-1CB7-B144-9089-6AE4863D9D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87973AD7-D932-2641-9FAC-D90A34A34A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719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7219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57294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34158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48846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94393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1412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62349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25051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72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59462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3972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3863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47177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43000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7227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24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16319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74804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5586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98374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18024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3981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37044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8159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F49D761E-079B-3A43-A0C1-56738B900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28C7A81-0A0B-D244-889C-5A3877A984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461A3A-19C1-6742-B33C-E82599843E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802AA-8BB7-3742-A18E-53EE2E571A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29039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38F5F6B-4812-ED46-9852-1A1D2FDF55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C66C216-AE14-164E-889E-205F940AC2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DF842-8045-BE40-A628-838F16121C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204730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246064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21040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241621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285756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10530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47661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318931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29831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93231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6441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5178386-4527-D04C-A145-D5B3D2603F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F9D8ABF-6230-094A-9EDE-56A9D686A9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E305C-B8FF-454A-9CA8-EE0240EF54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980287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16273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885878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410180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44154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91403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689856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62061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285920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323461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7706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F6D0A8C-43A2-0846-A293-684F4F4134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CB41D5-9472-8642-97A1-14D9CEAC7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7CB61-AAE3-8045-AE06-1A684E2F2F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65344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599072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169297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65364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184504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323237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2273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9D4990C3-AFD6-714F-9B03-BC4195478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E7FB765-34D1-DF41-8747-11911A693F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B110D5-34A8-9B4C-BDB5-1EB7B2FE1E4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BBE6A7F-C792-7D49-BE9F-D64860B6D1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E2D44EE-9CAA-254F-8FE6-8F96AE6ECC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6FACBA1-D57B-B34E-ACFE-02435ADE91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C0F87B4-4192-F646-81F8-2C0C7A260D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920136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2D45177-2B41-9444-90E4-C2791D94B0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10195A5-F3C2-4344-8977-0F2E9531C2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6311B-B26C-1843-8F22-1D34BAB78C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73308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34E7E05-FA4E-BD44-9157-DED716661F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401F7CF-5DCE-214C-9FA5-2C32D5D02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BB808-EEB4-FC44-8F4F-57765C4617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06714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AB8189-9772-5A48-BB64-467914A6E3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BB8798-0F73-F747-A8B5-AF2F7E5E59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F28AE-7D1E-BE4E-86DC-06E811651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575379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276BE32-1F40-2F4E-B395-BF76BF71ED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64503EE-C424-EF40-B233-E3ABF2AFC1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35D18-7AB3-D940-8828-F8281319B3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078123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59078F4-87DD-E64E-ABEA-71B20813AC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7288BEBE-33A5-7D45-B41C-69AB0A7B66B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FF28B-D01D-C149-B550-EA6BEA78AD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717059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0A5223D-518D-EE43-8DC6-24C43958C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9742B4B-02A6-B24E-9663-9E2F1432A5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161BF-1539-0F4D-A952-AF1C695384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39576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E620C32-CEC5-7E4C-AD46-21272E5C1B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0B0AD9D-0CD8-6542-9483-38DC6A45F9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1CF28-5D0E-E44A-89D4-BF041E9AC6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251883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80F4A4-9DBD-6148-8085-1E7FA6B07E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9D569E9-7671-8845-9950-BD96A92758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A8015-CC4B-4A4B-AE94-736E9EFB2E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348666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E194FBD-CBF2-CC4C-9E7F-7238D611A1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646953-367C-254B-A75B-5F851C4818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EE5B3-F084-714B-A7C0-B4B44CC190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268582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857EE-B184-034E-AF43-4E3BDF9329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078EB12-998C-BB49-9975-DD36DE6E7B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A6312-4DA5-5F41-A5C2-D8D38D5DB2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742399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D5B1037-11B1-C240-8627-BEB0C353C3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B0B88AB-80FC-A648-BAEC-75AB5C417C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7AF12-3046-494D-922E-3FF329FD6B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786361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AB1779-B1F7-0E41-B706-7B363575992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3BA025A2-4B27-0448-A0E8-F26FB24D2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9892E-F2B4-2C49-AE9A-35018767CEF9}" type="datetime1">
              <a:rPr lang="en-US" altLang="en-US"/>
              <a:pPr>
                <a:defRPr/>
              </a:pPr>
              <a:t>10/6/2022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6CDB1ACD-4239-5441-8DCE-52B366DC4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7EC090D-C02D-D044-83D0-1FFC33723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50D9B-087F-7C49-AFE5-F9AD5097BC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677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725BEEEA-2170-9F43-8EC9-F3136F23D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F93FF-3D34-7244-B36E-5204F826A5CD}" type="datetime1">
              <a:rPr lang="en-US" altLang="en-US"/>
              <a:pPr>
                <a:defRPr/>
              </a:pPr>
              <a:t>10/6/2022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A59EF40C-2A11-3B48-BFB0-16AAB49F0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C5DA0092-B270-AF40-B9EC-F4CF501CE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498E1-670D-D040-BAA6-886384A3A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75892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AA4A58B-252F-624B-9360-749295F0226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9F3E-A361-C346-85D5-979F2CC237CE}" type="datetime1">
              <a:rPr lang="en-US" altLang="en-US"/>
              <a:pPr>
                <a:defRPr/>
              </a:pPr>
              <a:t>10/6/2022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33EF87B2-B80E-AF49-BACB-1920B29D6D9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13BF056A-8374-BC42-BC30-5004950A6C7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5AAE7-C243-D34C-97D6-0313C4DE4A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5740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27F00-3FAD-DB4B-B009-BA21688A2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8C979-17E9-BC44-934C-C5EDB0878512}" type="datetime1">
              <a:rPr lang="en-US" altLang="en-US"/>
              <a:pPr>
                <a:defRPr/>
              </a:pPr>
              <a:t>10/6/2022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8BD8-69A8-1D42-8EDD-534567095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346320DF-7E22-1744-865C-C4D45C082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5AC11-0F23-F642-8099-14F66C1D0E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67946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C2D106-B44B-A649-A69D-D18A07041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EEE20-C875-624B-AF0A-6E9AE1BBD7B0}" type="datetime1">
              <a:rPr lang="en-US" altLang="en-US"/>
              <a:pPr>
                <a:defRPr/>
              </a:pPr>
              <a:t>10/6/2022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0991D5-BC99-9646-A299-07DB91E28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F16DF255-6384-3442-9D80-769A1096C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65FCA-DA27-DF47-A5E6-DFAFFE432F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1569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5F50695-07A8-7745-8ED2-FA2D7ACC1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7627-6B44-6447-9F49-4DE1F8B2FA06}" type="datetime1">
              <a:rPr lang="en-US" altLang="en-US"/>
              <a:pPr>
                <a:defRPr/>
              </a:pPr>
              <a:t>10/6/2022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75FBDC9-F372-A149-B662-F0A155A02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E7D58A7A-56F8-BE4A-B5E2-489BED10F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1E75C-9A02-5847-902D-2A47F95313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30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9C1037-69BF-CB45-A1E1-A351E496DC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C97218F-5A30-C249-A8A5-2ECAB45AD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4ABED-3E16-E84E-9604-A4A8FA7BA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044817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6A26B00A-232B-C747-8274-70D0BDF22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CD87C-C64A-1D4B-84A1-51A208D403AF}" type="datetime1">
              <a:rPr lang="en-US" altLang="en-US"/>
              <a:pPr>
                <a:defRPr/>
              </a:pPr>
              <a:t>10/6/2022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CD268113-5D9A-594C-9431-399E35F29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CDE35D5F-6F77-6B49-BB46-BD2165F55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E3623-C154-BA49-83B6-5140FD361B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79102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05D5508C-5E14-0049-8573-70F136DE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39FC7-43DD-1E41-8B59-A1EF3005D51D}" type="datetime1">
              <a:rPr lang="en-US" altLang="en-US"/>
              <a:pPr>
                <a:defRPr/>
              </a:pPr>
              <a:t>10/6/2022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3DCFB623-1965-B64E-BD0C-02369443D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DC04BD00-0E6F-9C47-B0ED-839AFCD5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43A6F-C7DA-5E44-B3AF-6733FED425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8262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CB3B5A3-5768-B647-ADBF-28B4A06E4CA1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CD840152-C64A-D144-AE7A-41E475DE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DD66A-510D-144F-B22B-751965B3F964}" type="datetime1">
              <a:rPr lang="en-US" altLang="en-US"/>
              <a:pPr>
                <a:defRPr/>
              </a:pPr>
              <a:t>10/6/2022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43E30E6A-3009-BE49-B194-680E32FDD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3CD39DF1-55AC-0F4E-887C-960C4D163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9DE0D-8130-5A45-8A70-376CA98479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506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539A4703-5BA2-EB46-948C-BD93A3564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33E997C-DFEB-304C-B432-A70CAFAB83FD}" type="datetime1">
              <a:rPr lang="en-US" altLang="en-US"/>
              <a:pPr>
                <a:defRPr/>
              </a:pPr>
              <a:t>10/6/2022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6EB2D700-1CA1-2144-822D-110241EC6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EE6F440F-CEFA-514B-86B0-6C51F0818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68D1CE-FC8E-194F-BA06-5C6B63C377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43076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07201BC7-BED0-D843-93DB-22A8617BD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920F0-FEB1-2541-A059-C3FC5BE0A1E7}" type="datetime1">
              <a:rPr lang="en-US" altLang="en-US"/>
              <a:pPr>
                <a:defRPr/>
              </a:pPr>
              <a:t>10/6/2022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C49B5DAE-E24D-F744-8BAC-3CD662463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0CCC806-E2E1-C24D-A9B1-8C59BEADB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49200-EF1F-A641-8E2C-0A41573C35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3247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45A432FC-B1FC-3743-A6E8-67271640A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BBAF8-A45C-F042-8FF1-CB0E04081067}" type="datetime1">
              <a:rPr lang="en-US" altLang="en-US"/>
              <a:pPr>
                <a:defRPr/>
              </a:pPr>
              <a:t>10/6/2022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1E44A229-6EF5-AB47-ADF0-812C9506B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5FDE0C0A-82C9-934C-AB08-5FC4E93A2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7CBC5-1D32-1A4F-8557-6B88EE5700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6020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8C0AEDB-AE72-1C4B-98C5-DD8A57B0F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3D172127-04AB-F14E-8A77-E25FA91BEEE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39F5AA2-2F81-DE4D-857B-D03D37DA78D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F099C6E-3884-6249-A62E-9F695C70B3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0B983E7-8083-6541-91E7-371C364A38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EE0FBDF-FEFA-9C4C-B8C1-AA83F67044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D28897F-2C7E-7F46-B69F-DE95DCD1C7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52141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79652B2-5BA2-814B-9197-80813B25BC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72B4512-5C9F-F24B-ACE5-FEA941FA37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264BD-5CF8-8847-9120-583B5D924A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3210076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503F49-5E0A-6C4C-8707-2CDE1C016B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7EAE19-43CD-0149-9535-D4749EB052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4427A-0234-FF4A-B617-45AD81C031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9871914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C81874D-6987-554F-A2A7-E1C4E08879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6FDB72E-FF27-D348-8419-B96CBBA693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12D68-2B8E-0F43-9524-393EB5278A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667962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86B3CF1-52B7-1B4E-AE7A-0549C7D0B2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E095FFB-C259-2E43-9A62-A1D62518E0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471CD-8D2F-4F45-9D79-5AC74AB2E2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787787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FF74D33-B557-2D4A-8CA7-6C068BEA7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2B7CEDD-20B8-6243-B7DF-B621408F7A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057D-8804-B74F-813A-684A2729AF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669994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D416F44-F624-5048-899C-99A0F4C7AEA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4B80B40-48F5-3949-AFFD-6910D6AD59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67CE6-8CAF-1443-BB87-1F9BBECD8B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378178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F10A0E4-55E1-E344-A9A7-514DF6DE64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CA045D6-205E-8C4F-BF45-111FB3A7725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F0CEF-1A2E-4B4E-94B7-F9B11A1657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1885149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245C159-7A18-D446-8CE9-9D889808189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843B3-C745-6747-AEDF-DB017023B8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B418C-E36B-F240-8932-8FB0F5F595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008409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F161BD4-BE84-8F4C-9366-F61686248C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811B5C-E6B4-E142-A3B6-D8C754CE31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0E76B-E272-4B47-B40C-ABE8AA31BA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090535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125170-765C-1843-9206-97B56AC292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C4D52BE-7BDA-3943-867D-4DCAC5A7CE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7DE28-7A66-164E-95E7-450898FA5D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1523695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C3415BA-4F86-7645-B96B-6D52B81FB1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95352D9-45D6-C143-B112-7757F6ECFD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576C8-4CB5-EB47-A907-7F94696BF5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87412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3AD25134-EA78-B244-BD5E-7B5D1163F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C4557B9-6B1E-2F4D-B6C2-B2A1DA603A4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F4B93D-BF22-A149-BABA-90115B5D13E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0DF3E3D-46D9-DB43-8730-C0994CEC1A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21A4F04-3E3C-1847-A6F0-DE424E4F54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FBFE3F-2108-1444-A8AF-58789E512E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930F04B-11B6-5640-A1E4-882842C3BE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70021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E2F54E-60B9-2F4F-89E6-30CBFA1ABA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67796C9-FBA3-3942-A3B6-53B40D25BA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3CF7A15-8D90-1445-BE37-F18227DCF4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48316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3FA9C44-8B01-8249-93D9-1383E87490C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CEF2B4A-BAB8-3D4F-9B4C-D6A6221B395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DB02DC1-0A42-4A43-BE99-F4D1DC9EAA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793429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F7DD1FF-752F-CF4C-8945-3B4238296D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513F226-2EB8-7844-A867-B8F2BD7B39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C317A-7115-1447-A3EA-179600B564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406497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27C71B-EDC2-1445-BBA8-6407822491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B958A16-5E9C-B445-AF57-EF5CDEBF3E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AB06FE8-1E6A-3342-8236-C414132BF5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869626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02AFDBD5-081C-2C49-9625-F770FCBA5E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5294AE6-4DF2-EC4B-9344-697D8BAF10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1B1B105-BE8E-8842-8E6D-0757A98AA2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814230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AC96CBF-A6DE-D046-A601-59A502E064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FDE946E-95D0-5A4C-B651-F48795EF13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D70267-3EB3-DF44-AB1B-3C13678813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9322701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E562540-E7C4-BB43-B566-144491F47A4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05215AC-8F39-1E47-9F14-BF46137277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15B707F-67A4-DA42-816E-5DF13A099C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27869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DF044A-9556-3740-9960-C2B708761B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75F002-2226-814E-A0B5-493B26014BE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9815857-AD7B-954C-A805-6C77805197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53617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B8C2278-83B5-F34A-A426-482F7D9975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745FE-DDF7-2949-AE24-A78FFF7D0B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5385B63-ABF2-1946-97AC-B4A44E920B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7262565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C9978C-3A26-2240-85BB-98C2D44E24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D6271E4-1979-1F4C-9E16-9D4FA0DB173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871C2D-B2AE-A446-B995-D8BF8ACD8C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459638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CACDB55-BD39-6349-B6F6-E9BA947B984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A13895-9246-964F-A123-DC4E8E000A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1131645-0551-0E43-AA4A-B37F3BEF45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26424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BB22F3D8-372A-7E4F-BAF0-2B62E16D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538D10A-B20C-1F4A-A69F-0F0B507B6CB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323C0A52-D6B6-4A4D-BD73-5955293DBD0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3D96CF-D2B5-284A-8A3B-88E2B14F16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E92EBB-E8F1-BB42-9972-9FC2F1E39D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815D7EE-6875-8949-837F-2AE3A4F79F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00691C5-9FA5-3F46-90A7-ED5D0D102B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276362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D4116A-1656-924F-8339-968CDC00B5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92E4BB7-CF8F-934D-88CB-2C51D02F64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33320-76E4-0249-8CA9-3902D9716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01908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978A423-3D9F-894F-B5AD-E1A2D46BB9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7848F5F-7FA1-4047-92D1-DE982BEA3E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479A0-53FE-6846-9177-9D957D5DB5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124980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009077-10AD-0947-8806-7D3C25918E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A347429-32EA-F843-AE5C-FC1A699EBC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AB052-3664-BF4F-993F-29369860E1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372301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642810-0270-CB48-A1CA-24DCF4455E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1DA97B-4E00-DC4F-B7DB-18E15C4344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EB4A5-7404-294B-999D-175F606D6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956067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BD8FCD-1BEB-6A42-B8B1-C39ED5BE27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1A21973-5A9E-154E-A49A-033DD08EB7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13A1E-7D24-2943-AA19-843CF9E69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589785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B659D62-F008-694B-A107-310AB43E4C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66F093A-DC6C-3444-8F25-CDFB50F79E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812E9-CA0A-8244-A046-0571FC5453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2224249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96B94DE-149A-A84D-858F-4D5B428FA7A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4B1C692-591D-3346-8E1A-A19CC1BBF0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001C4-BF5C-F640-BD99-70162C202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486558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0CA2F-7EF4-4D4B-B05E-9CD06D97C0C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9E563-85B6-884B-A069-BAB01B87B7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D0717-7499-9E44-845B-E851FCB169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189640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62426B-A5A0-F944-991E-0F589442A9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BECD59-3F6D-0145-A9B5-5EE2DF859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9139E-1132-E74D-AAEB-A81F8150B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245188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00FC4D-28B2-774A-BDF5-CB3A5D1E70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DB0E60-2A7B-1B44-BB6D-97BF3A139C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C9412-F662-064D-BEDC-D33A60B08A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1760168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3EA30-DFF3-9C4B-9691-5C9AAB88EB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2EE262-3A13-4443-80B8-614C7A4B25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70A1F-36EE-AC4A-B790-1CFE7EEC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5264658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76F68-C964-6F4C-B323-CADD64DDE3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A41114-0EC5-4244-A8AE-388F27C490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1C9BF-9555-1749-A87B-CA7C52D013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7548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FE7A5D5-3B98-3B4A-91BA-CD8ED2A5A9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EFE7942-9EC5-AF40-968B-2407967B1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9CDE0-5DCD-7B46-AA26-4594E19FFC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53652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3207847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136295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7259404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7891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363197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7343161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799603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0208442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3668476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632120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6AB2A2-A4A5-5347-AAE3-FADA1FF8F55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6606DB9-E3E9-1843-B9B4-2362ED017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B7584-59C6-714F-BE89-0E36189F28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201230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180403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2334251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2404959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134840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358040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274157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173438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7797085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169784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20172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F4482DE-19EA-F743-8B0C-AF1B284B22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03AB263-31E2-B64E-A81F-2C5639871A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25E77-4C52-7848-99F4-1877F0C588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2323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3910160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565557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31018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865251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905521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948639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126672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78194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48424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20196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image" Target="../media/image1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92C6B81F-42E3-BA45-9AF8-76399543A6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493C66BC-7CB9-274E-A6C9-B92762DA9C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01E58F-3A9C-DD48-B289-923861D1A91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1BD1387-A05D-394B-B8F4-FF02837F72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D774979-90F4-4840-9857-53A7B1F74F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6F68501F-FFFE-D945-94C6-E836699281F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22DE2E1B-F139-C24D-B148-F753FB6E46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44" name="Picture 7" descr="safari.png">
            <a:extLst>
              <a:ext uri="{FF2B5EF4-FFF2-40B4-BE49-F238E27FC236}">
                <a16:creationId xmlns:a16="http://schemas.microsoft.com/office/drawing/2014/main" id="{BC64FB04-0B55-5F44-8D26-EFDD28FAA22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24" r:id="rId2"/>
    <p:sldLayoutId id="2147485225" r:id="rId3"/>
    <p:sldLayoutId id="2147485226" r:id="rId4"/>
    <p:sldLayoutId id="2147485227" r:id="rId5"/>
    <p:sldLayoutId id="2147485228" r:id="rId6"/>
    <p:sldLayoutId id="2147485229" r:id="rId7"/>
    <p:sldLayoutId id="2147485230" r:id="rId8"/>
    <p:sldLayoutId id="2147485231" r:id="rId9"/>
    <p:sldLayoutId id="2147485232" r:id="rId10"/>
    <p:sldLayoutId id="2147485233" r:id="rId11"/>
    <p:sldLayoutId id="214748523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39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94" r:id="rId1"/>
    <p:sldLayoutId id="2147485595" r:id="rId2"/>
    <p:sldLayoutId id="2147485596" r:id="rId3"/>
    <p:sldLayoutId id="2147485597" r:id="rId4"/>
    <p:sldLayoutId id="2147485598" r:id="rId5"/>
    <p:sldLayoutId id="2147485599" r:id="rId6"/>
    <p:sldLayoutId id="2147485600" r:id="rId7"/>
    <p:sldLayoutId id="2147485601" r:id="rId8"/>
    <p:sldLayoutId id="2147485602" r:id="rId9"/>
    <p:sldLayoutId id="2147485603" r:id="rId10"/>
    <p:sldLayoutId id="2147485604" r:id="rId11"/>
    <p:sldLayoutId id="214748560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45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20" r:id="rId1"/>
    <p:sldLayoutId id="2147485621" r:id="rId2"/>
    <p:sldLayoutId id="2147485622" r:id="rId3"/>
    <p:sldLayoutId id="2147485623" r:id="rId4"/>
    <p:sldLayoutId id="2147485624" r:id="rId5"/>
    <p:sldLayoutId id="2147485625" r:id="rId6"/>
    <p:sldLayoutId id="2147485626" r:id="rId7"/>
    <p:sldLayoutId id="2147485627" r:id="rId8"/>
    <p:sldLayoutId id="2147485628" r:id="rId9"/>
    <p:sldLayoutId id="2147485629" r:id="rId10"/>
    <p:sldLayoutId id="214748563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0A0E6827-15C8-D447-A4FE-6DDF088FB8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F4E6558B-D79E-0043-98F6-220664313A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DE46EEF-442F-5D41-8A5E-30A426FA3E1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D8ED9886-DC67-CA49-8DA9-4C7214252D8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40979D66-0FA0-8E40-92EB-4AE393C5B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73CEE983-44B3-8348-BF71-4537AAB420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A12130F7-CF5E-0143-A9C0-6A7DC811CC0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7656" name="Picture 7" descr="safari.png">
            <a:extLst>
              <a:ext uri="{FF2B5EF4-FFF2-40B4-BE49-F238E27FC236}">
                <a16:creationId xmlns:a16="http://schemas.microsoft.com/office/drawing/2014/main" id="{7D612E43-C5EE-5048-9650-6137A6E4146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4" r:id="rId2"/>
    <p:sldLayoutId id="2147485305" r:id="rId3"/>
    <p:sldLayoutId id="2147485306" r:id="rId4"/>
    <p:sldLayoutId id="2147485307" r:id="rId5"/>
    <p:sldLayoutId id="2147485308" r:id="rId6"/>
    <p:sldLayoutId id="2147485309" r:id="rId7"/>
    <p:sldLayoutId id="2147485310" r:id="rId8"/>
    <p:sldLayoutId id="2147485311" r:id="rId9"/>
    <p:sldLayoutId id="2147485312" r:id="rId10"/>
    <p:sldLayoutId id="2147485313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36FF5B-B817-3248-B1BE-89B242E8F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9939" name="Text Placeholder 2">
            <a:extLst>
              <a:ext uri="{FF2B5EF4-FFF2-40B4-BE49-F238E27FC236}">
                <a16:creationId xmlns:a16="http://schemas.microsoft.com/office/drawing/2014/main" id="{530DFD7F-D03B-304F-B9A4-66B484C057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38DA1-3AC9-7848-8F3D-625425CFCA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035F1374-CFE1-074A-AFD7-2680A2544200}" type="datetime1">
              <a:rPr lang="en-US" altLang="en-US"/>
              <a:pPr>
                <a:defRPr/>
              </a:pPr>
              <a:t>10/6/2022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E0C30-0DC0-8140-9A88-68520FBA32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89A7BE4-AC87-1643-A287-B8425B91E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94547778-4309-4A4E-AFF8-827346471F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4" r:id="rId1"/>
    <p:sldLayoutId id="2147485315" r:id="rId2"/>
    <p:sldLayoutId id="2147485316" r:id="rId3"/>
    <p:sldLayoutId id="2147485317" r:id="rId4"/>
    <p:sldLayoutId id="2147485318" r:id="rId5"/>
    <p:sldLayoutId id="2147485319" r:id="rId6"/>
    <p:sldLayoutId id="2147485320" r:id="rId7"/>
    <p:sldLayoutId id="2147485321" r:id="rId8"/>
    <p:sldLayoutId id="2147485322" r:id="rId9"/>
    <p:sldLayoutId id="2147485323" r:id="rId10"/>
    <p:sldLayoutId id="2147485324" r:id="rId11"/>
    <p:sldLayoutId id="2147485325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50B0808F-49E2-AB42-ACBA-4E35ED922A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562AC510-B8DF-A441-B35B-899DA7A961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CC8208DC-5F6B-E449-AF5F-DA8F53B610F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2CFAF1D-3E13-B549-BCE4-645402069D9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CF8A26E8-21FA-874A-BBD9-7AB3F548D1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79714397-DDB8-1D40-B2A0-37E6CD8344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17505EFF-7EB4-CD41-8710-71671FCD9C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3256" name="Picture 7" descr="safari.png">
            <a:extLst>
              <a:ext uri="{FF2B5EF4-FFF2-40B4-BE49-F238E27FC236}">
                <a16:creationId xmlns:a16="http://schemas.microsoft.com/office/drawing/2014/main" id="{4B855D20-735A-E147-9633-5EF53191A25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6" r:id="rId1"/>
    <p:sldLayoutId id="2147485327" r:id="rId2"/>
    <p:sldLayoutId id="2147485328" r:id="rId3"/>
    <p:sldLayoutId id="2147485329" r:id="rId4"/>
    <p:sldLayoutId id="2147485330" r:id="rId5"/>
    <p:sldLayoutId id="2147485331" r:id="rId6"/>
    <p:sldLayoutId id="2147485332" r:id="rId7"/>
    <p:sldLayoutId id="2147485333" r:id="rId8"/>
    <p:sldLayoutId id="2147485334" r:id="rId9"/>
    <p:sldLayoutId id="2147485335" r:id="rId10"/>
    <p:sldLayoutId id="214748533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AAAA2B8E-1380-824A-B8DB-CB75F19400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E388CACB-9070-D241-AEB3-F5601B9684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3334574-36A6-D841-9BF1-505C85F84C3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B81B7CC0-EA57-B64A-A380-FEE9D4D6634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42786A5A-CF13-CB4F-9A96-305D1DC0C7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B3D8C9C5-A709-DE4A-A600-A884A00AD5E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4CF90C62-F606-754B-AB94-6F167773B0B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339" r:id="rId2"/>
    <p:sldLayoutId id="2147485340" r:id="rId3"/>
    <p:sldLayoutId id="2147485341" r:id="rId4"/>
    <p:sldLayoutId id="2147485342" r:id="rId5"/>
    <p:sldLayoutId id="2147485343" r:id="rId6"/>
    <p:sldLayoutId id="2147485344" r:id="rId7"/>
    <p:sldLayoutId id="2147485345" r:id="rId8"/>
    <p:sldLayoutId id="2147485346" r:id="rId9"/>
    <p:sldLayoutId id="2147485347" r:id="rId10"/>
    <p:sldLayoutId id="21474853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1026">
            <a:extLst>
              <a:ext uri="{FF2B5EF4-FFF2-40B4-BE49-F238E27FC236}">
                <a16:creationId xmlns:a16="http://schemas.microsoft.com/office/drawing/2014/main" id="{767842EF-2E87-9649-8E4C-4EF07515E6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25667" name="Rectangle 1027">
            <a:extLst>
              <a:ext uri="{FF2B5EF4-FFF2-40B4-BE49-F238E27FC236}">
                <a16:creationId xmlns:a16="http://schemas.microsoft.com/office/drawing/2014/main" id="{7F46E882-405C-294F-A176-5EB4B6E5E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955FDDD-00C5-1D4C-912E-1BDB0E3BD3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1267A1-BE40-C34F-A587-D92B7D4A5D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>
              <a:defRPr/>
            </a:pPr>
            <a:fld id="{B1C60925-3F6D-0244-A63C-8428EA4EFD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5670" name="Line 1032">
            <a:extLst>
              <a:ext uri="{FF2B5EF4-FFF2-40B4-BE49-F238E27FC236}">
                <a16:creationId xmlns:a16="http://schemas.microsoft.com/office/drawing/2014/main" id="{BEFE2080-76AE-4B40-AEAD-392FD767B1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671" name="Line 1033">
            <a:extLst>
              <a:ext uri="{FF2B5EF4-FFF2-40B4-BE49-F238E27FC236}">
                <a16:creationId xmlns:a16="http://schemas.microsoft.com/office/drawing/2014/main" id="{23A53299-EA82-2047-A09E-6BA50065689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8" r:id="rId1"/>
    <p:sldLayoutId id="2147485257" r:id="rId2"/>
    <p:sldLayoutId id="2147485258" r:id="rId3"/>
    <p:sldLayoutId id="2147485259" r:id="rId4"/>
    <p:sldLayoutId id="2147485260" r:id="rId5"/>
    <p:sldLayoutId id="2147485261" r:id="rId6"/>
    <p:sldLayoutId id="2147485262" r:id="rId7"/>
    <p:sldLayoutId id="2147485263" r:id="rId8"/>
    <p:sldLayoutId id="2147485264" r:id="rId9"/>
    <p:sldLayoutId id="2147485265" r:id="rId10"/>
    <p:sldLayoutId id="2147485266" r:id="rId11"/>
    <p:sldLayoutId id="214748526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13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5" r:id="rId1"/>
    <p:sldLayoutId id="2147485496" r:id="rId2"/>
    <p:sldLayoutId id="2147485497" r:id="rId3"/>
    <p:sldLayoutId id="2147485498" r:id="rId4"/>
    <p:sldLayoutId id="2147485499" r:id="rId5"/>
    <p:sldLayoutId id="2147485500" r:id="rId6"/>
    <p:sldLayoutId id="2147485501" r:id="rId7"/>
    <p:sldLayoutId id="2147485502" r:id="rId8"/>
    <p:sldLayoutId id="2147485503" r:id="rId9"/>
    <p:sldLayoutId id="2147485504" r:id="rId10"/>
    <p:sldLayoutId id="214748550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69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07" r:id="rId1"/>
    <p:sldLayoutId id="2147485508" r:id="rId2"/>
    <p:sldLayoutId id="2147485509" r:id="rId3"/>
    <p:sldLayoutId id="2147485510" r:id="rId4"/>
    <p:sldLayoutId id="2147485511" r:id="rId5"/>
    <p:sldLayoutId id="2147485512" r:id="rId6"/>
    <p:sldLayoutId id="2147485513" r:id="rId7"/>
    <p:sldLayoutId id="2147485514" r:id="rId8"/>
    <p:sldLayoutId id="2147485515" r:id="rId9"/>
    <p:sldLayoutId id="2147485516" r:id="rId10"/>
    <p:sldLayoutId id="214748551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914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2" r:id="rId1"/>
    <p:sldLayoutId id="2147485533" r:id="rId2"/>
    <p:sldLayoutId id="2147485534" r:id="rId3"/>
    <p:sldLayoutId id="2147485535" r:id="rId4"/>
    <p:sldLayoutId id="2147485536" r:id="rId5"/>
    <p:sldLayoutId id="2147485537" r:id="rId6"/>
    <p:sldLayoutId id="2147485538" r:id="rId7"/>
    <p:sldLayoutId id="2147485539" r:id="rId8"/>
    <p:sldLayoutId id="2147485540" r:id="rId9"/>
    <p:sldLayoutId id="2147485541" r:id="rId10"/>
    <p:sldLayoutId id="214748554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digitaltechnik/spring2022/doku.php?id=schedule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eople.inf.ethz.ch/omutl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2.png"/><Relationship Id="rId5" Type="http://schemas.openxmlformats.org/officeDocument/2006/relationships/hyperlink" Target="https://people.inf.ethz.ch/omutlu/projects.htm" TargetMode="External"/><Relationship Id="rId4" Type="http://schemas.openxmlformats.org/officeDocument/2006/relationships/hyperlink" Target="mailto:omutlu@gmail.com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projects_and_seminars/fall2022/doku.php?id=modern_ssds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3cI4zOoDk9Q" TargetMode="External"/><Relationship Id="rId3" Type="http://schemas.openxmlformats.org/officeDocument/2006/relationships/hyperlink" Target="https://safari.ethz.ch/projects_and_seminars/spring2021/lib/exe/fetch.php?tok=330e03&amp;media=https://people.inf.ethz.ch/omutlu/pub/MQSim-SSD-simulation-framework_fast18.pdf" TargetMode="External"/><Relationship Id="rId7" Type="http://schemas.openxmlformats.org/officeDocument/2006/relationships/hyperlink" Target="https://safari.ethz.ch/architecture/fall2020/lib/exe/fetch.php?media=onur-comparch-fall2020-lecture26-flashmemory-afterlecture.pptx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safari.ethz.ch/architecture/fall2020/lib/exe/fetch.php?media=onur-comparch-fall2020-lecture26-flashmemory-afterlecture.pdf" TargetMode="External"/><Relationship Id="rId5" Type="http://schemas.openxmlformats.org/officeDocument/2006/relationships/hyperlink" Target="https://www.youtube.com/watch?v=rninK6KWBeM" TargetMode="External"/><Relationship Id="rId10" Type="http://schemas.openxmlformats.org/officeDocument/2006/relationships/hyperlink" Target="https://safari.ethz.ch/architecture/fall2020/lib/exe/fetch.php?media=onur-comparch-fall2020-lecture14-simulation-afterlecture.pptx" TargetMode="External"/><Relationship Id="rId4" Type="http://schemas.openxmlformats.org/officeDocument/2006/relationships/hyperlink" Target="https://github.com/CMU-SAFARI/MQSim" TargetMode="External"/><Relationship Id="rId9" Type="http://schemas.openxmlformats.org/officeDocument/2006/relationships/hyperlink" Target="https://safari.ethz.ch/architecture/fall2020/lib/exe/fetch.php?media=onur-comparch-fall2020-lecture14-simulation-afterlecture.pdf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4.jpeg"/><Relationship Id="rId5" Type="http://schemas.openxmlformats.org/officeDocument/2006/relationships/hyperlink" Target="http://www.safari.ethz.ch/" TargetMode="Externa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safari-newsletter-december-2021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m.sadr89@gmail.com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hyperlink" Target="mailto:nadigr@student.ethz.ch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mailto:geraldod@safari.ethz.ch" TargetMode="External"/><Relationship Id="rId1" Type="http://schemas.openxmlformats.org/officeDocument/2006/relationships/slideLayout" Target="../slideLayouts/slideLayout5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</a:t>
            </a:r>
            <a:r>
              <a:rPr lang="en-US" altLang="en-US" sz="280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Mohammad Sadrosadati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 smtClean="0">
                <a:ea typeface="ＭＳ Ｐゴシック" panose="020B0600070205080204" pitchFamily="34" charset="-128"/>
              </a:rPr>
              <a:t>Fall </a:t>
            </a:r>
            <a:r>
              <a:rPr lang="en-US" altLang="en-US" dirty="0">
                <a:ea typeface="ＭＳ Ｐゴシック" panose="020B0600070205080204" pitchFamily="34" charset="-128"/>
              </a:rPr>
              <a:t>2022</a:t>
            </a:r>
          </a:p>
          <a:p>
            <a:pPr eaLnBrk="1" hangingPunct="1"/>
            <a:r>
              <a:rPr lang="en-US" altLang="en-US" dirty="0" smtClean="0">
                <a:ea typeface="ＭＳ Ｐゴシック" panose="020B0600070205080204" pitchFamily="34" charset="-128"/>
              </a:rPr>
              <a:t>6 October </a:t>
            </a:r>
            <a:r>
              <a:rPr lang="en-US" altLang="en-US" dirty="0">
                <a:ea typeface="ＭＳ Ｐゴシック" panose="020B0600070205080204" pitchFamily="34" charset="-128"/>
              </a:rPr>
              <a:t>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8458200" cy="22098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Modern SSDs</a:t>
            </a:r>
            <a:br>
              <a:rPr lang="en-US" b="1" dirty="0">
                <a:solidFill>
                  <a:srgbClr val="C00000"/>
                </a:solidFill>
              </a:rPr>
            </a:br>
            <a:r>
              <a:rPr lang="en-US" sz="1600" b="1" dirty="0">
                <a:solidFill>
                  <a:srgbClr val="C00000"/>
                </a:solidFill>
              </a:rPr>
              <a:t/>
            </a: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3200" dirty="0"/>
              <a:t>Understanding and Designing Modern NAND Flash-Based SSDs (Solid-State Drives)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3505-2DAA-ED43-A184-C4D419F9B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Modern SSD Architecture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247EB-0F00-D348-A874-BCF1EE2FA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5EB2FE4-BC58-E94C-8039-4CDE8EEBB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51" y="964045"/>
            <a:ext cx="8610600" cy="5193723"/>
          </a:xfrm>
        </p:spPr>
        <p:txBody>
          <a:bodyPr/>
          <a:lstStyle/>
          <a:p>
            <a:r>
              <a:rPr lang="en-US" dirty="0"/>
              <a:t>A modern SSD is </a:t>
            </a:r>
            <a:r>
              <a:rPr lang="en-US" dirty="0">
                <a:solidFill>
                  <a:srgbClr val="FF0000"/>
                </a:solidFill>
              </a:rPr>
              <a:t>a complicated system</a:t>
            </a:r>
            <a:r>
              <a:rPr lang="en-US" dirty="0"/>
              <a:t> that consists of </a:t>
            </a:r>
            <a:r>
              <a:rPr lang="en-US" dirty="0">
                <a:solidFill>
                  <a:srgbClr val="FF0000"/>
                </a:solidFill>
              </a:rPr>
              <a:t>multiple cores, HW controllers, DRAM, and NAND flash memory packages</a:t>
            </a:r>
            <a:endParaRPr lang="en-US" dirty="0"/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814C80A4-3390-458A-BD31-FDD6606955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0451" y="2438400"/>
            <a:ext cx="5486400" cy="3656171"/>
          </a:xfrm>
          <a:prstGeom prst="rect">
            <a:avLst/>
          </a:prstGeom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4D365680-B366-4B1E-956E-AD607C0FAABC}"/>
              </a:ext>
            </a:extLst>
          </p:cNvPr>
          <p:cNvSpPr txBox="1"/>
          <p:nvPr/>
        </p:nvSpPr>
        <p:spPr>
          <a:xfrm>
            <a:off x="230053" y="6237390"/>
            <a:ext cx="699582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Samsung PM853T 960GB Enterprise SSD (from https://</a:t>
            </a:r>
            <a:r>
              <a:rPr lang="en-US" sz="800" dirty="0" err="1"/>
              <a:t>www.tweaktown.com</a:t>
            </a:r>
            <a:r>
              <a:rPr lang="en-US" sz="800" dirty="0"/>
              <a:t>/reviews/6695/samsung-pm853t-960gb-enterprise-ssd-review/</a:t>
            </a:r>
            <a:r>
              <a:rPr lang="en-US" sz="800" dirty="0" err="1"/>
              <a:t>index.html</a:t>
            </a:r>
            <a:r>
              <a:rPr lang="en-US" sz="800" dirty="0"/>
              <a:t>)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50CFC8EA-F13A-413C-82BF-BDC6496B3752}"/>
              </a:ext>
            </a:extLst>
          </p:cNvPr>
          <p:cNvGrpSpPr/>
          <p:nvPr/>
        </p:nvGrpSpPr>
        <p:grpSpPr>
          <a:xfrm>
            <a:off x="593451" y="2363471"/>
            <a:ext cx="3755751" cy="3732529"/>
            <a:chOff x="593451" y="2363471"/>
            <a:chExt cx="3755751" cy="3732529"/>
          </a:xfrm>
        </p:grpSpPr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1491A664-F513-47B9-B23B-FC7049532EE5}"/>
                </a:ext>
              </a:extLst>
            </p:cNvPr>
            <p:cNvCxnSpPr>
              <a:cxnSpLocks/>
              <a:stCxn id="71" idx="3"/>
            </p:cNvCxnSpPr>
            <p:nvPr/>
          </p:nvCxnSpPr>
          <p:spPr bwMode="auto">
            <a:xfrm>
              <a:off x="2955651" y="4343400"/>
              <a:ext cx="1393551" cy="304800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p:sp>
          <p:nvSpPr>
            <p:cNvPr id="71" name="Rounded Rectangle 39">
              <a:extLst>
                <a:ext uri="{FF2B5EF4-FFF2-40B4-BE49-F238E27FC236}">
                  <a16:creationId xmlns:a16="http://schemas.microsoft.com/office/drawing/2014/main" id="{18D08B8E-FD92-4C2A-AD0F-6D8D8D860F69}"/>
                </a:ext>
              </a:extLst>
            </p:cNvPr>
            <p:cNvSpPr/>
            <p:nvPr/>
          </p:nvSpPr>
          <p:spPr bwMode="auto">
            <a:xfrm>
              <a:off x="593451" y="2590800"/>
              <a:ext cx="2362200" cy="3505200"/>
            </a:xfrm>
            <a:prstGeom prst="roundRect">
              <a:avLst>
                <a:gd name="adj" fmla="val 7733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4D88DD0B-1D42-4EE8-9742-54AE78702072}"/>
                </a:ext>
              </a:extLst>
            </p:cNvPr>
            <p:cNvGrpSpPr/>
            <p:nvPr/>
          </p:nvGrpSpPr>
          <p:grpSpPr>
            <a:xfrm>
              <a:off x="712472" y="2836450"/>
              <a:ext cx="2118399" cy="559346"/>
              <a:chOff x="859262" y="3792451"/>
              <a:chExt cx="2118399" cy="559346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839D8E74-9D15-4A5E-9D5F-6DEB557144C6}"/>
                  </a:ext>
                </a:extLst>
              </p:cNvPr>
              <p:cNvSpPr/>
              <p:nvPr/>
            </p:nvSpPr>
            <p:spPr bwMode="auto">
              <a:xfrm>
                <a:off x="859262" y="3792451"/>
                <a:ext cx="609600" cy="559346"/>
              </a:xfrm>
              <a:prstGeom prst="rect">
                <a:avLst/>
              </a:prstGeom>
              <a:solidFill>
                <a:srgbClr val="C0C0C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CH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" panose="02040503050406030204" pitchFamily="18" charset="0"/>
                  </a:rPr>
                  <a:t>Core</a:t>
                </a: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924B4E73-D316-43AE-8621-E2113C49D60F}"/>
                  </a:ext>
                </a:extLst>
              </p:cNvPr>
              <p:cNvSpPr/>
              <p:nvPr/>
            </p:nvSpPr>
            <p:spPr bwMode="auto">
              <a:xfrm>
                <a:off x="1613661" y="3792451"/>
                <a:ext cx="609600" cy="559346"/>
              </a:xfrm>
              <a:prstGeom prst="rect">
                <a:avLst/>
              </a:prstGeom>
              <a:solidFill>
                <a:srgbClr val="C0C0C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CH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" panose="02040503050406030204" pitchFamily="18" charset="0"/>
                  </a:rPr>
                  <a:t>Core</a:t>
                </a: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DBD4E182-8F10-4515-A7C4-699BA983906A}"/>
                  </a:ext>
                </a:extLst>
              </p:cNvPr>
              <p:cNvSpPr/>
              <p:nvPr/>
            </p:nvSpPr>
            <p:spPr bwMode="auto">
              <a:xfrm>
                <a:off x="2368061" y="3792451"/>
                <a:ext cx="609600" cy="559346"/>
              </a:xfrm>
              <a:prstGeom prst="rect">
                <a:avLst/>
              </a:prstGeom>
              <a:solidFill>
                <a:srgbClr val="C0C0C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CH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" panose="02040503050406030204" pitchFamily="18" charset="0"/>
                  </a:rPr>
                  <a:t>Core</a:t>
                </a:r>
              </a:p>
            </p:txBody>
          </p:sp>
        </p:grp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5B0835A6-DB28-47BC-99DC-590C3BFD4BFD}"/>
                </a:ext>
              </a:extLst>
            </p:cNvPr>
            <p:cNvSpPr/>
            <p:nvPr/>
          </p:nvSpPr>
          <p:spPr bwMode="auto">
            <a:xfrm>
              <a:off x="1108350" y="3555270"/>
              <a:ext cx="1178364" cy="58579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CH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HW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CH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Flash </a:t>
              </a:r>
              <a:r>
                <a:rPr lang="en-CH" b="1" dirty="0">
                  <a:latin typeface="Cambria" panose="02040503050406030204" pitchFamily="18" charset="0"/>
                </a:rPr>
                <a:t>Ctrl.</a:t>
              </a:r>
              <a:endParaRPr kumimoji="0" lang="en-CH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5F577084-D0B0-4EDA-97E1-75E5B0D57027}"/>
                </a:ext>
              </a:extLst>
            </p:cNvPr>
            <p:cNvSpPr/>
            <p:nvPr/>
          </p:nvSpPr>
          <p:spPr bwMode="auto">
            <a:xfrm>
              <a:off x="1156981" y="3618418"/>
              <a:ext cx="1178364" cy="58579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CH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HW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CH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Flash </a:t>
              </a:r>
              <a:r>
                <a:rPr lang="en-CH" b="1" dirty="0">
                  <a:latin typeface="Cambria" panose="02040503050406030204" pitchFamily="18" charset="0"/>
                </a:rPr>
                <a:t>Ctrl.</a:t>
              </a:r>
              <a:endParaRPr kumimoji="0" lang="en-CH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418450D4-656D-4F54-AC16-35FA6F0F862D}"/>
                </a:ext>
              </a:extLst>
            </p:cNvPr>
            <p:cNvSpPr/>
            <p:nvPr/>
          </p:nvSpPr>
          <p:spPr bwMode="auto">
            <a:xfrm>
              <a:off x="1212070" y="3688668"/>
              <a:ext cx="1178364" cy="58579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CH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HW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CH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Flash </a:t>
              </a:r>
              <a:r>
                <a:rPr lang="en-CH" b="1" dirty="0">
                  <a:latin typeface="Cambria" panose="02040503050406030204" pitchFamily="18" charset="0"/>
                </a:rPr>
                <a:t>Ctrl.</a:t>
              </a:r>
              <a:endParaRPr kumimoji="0" lang="en-CH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D802C22C-ED60-43EB-9FE8-99DDF168208E}"/>
                </a:ext>
              </a:extLst>
            </p:cNvPr>
            <p:cNvSpPr/>
            <p:nvPr/>
          </p:nvSpPr>
          <p:spPr bwMode="auto">
            <a:xfrm>
              <a:off x="1267159" y="3757626"/>
              <a:ext cx="1178364" cy="58579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CH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HW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CH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Flash </a:t>
              </a:r>
              <a:r>
                <a:rPr lang="en-CH" b="1" dirty="0">
                  <a:latin typeface="Cambria" panose="02040503050406030204" pitchFamily="18" charset="0"/>
                </a:rPr>
                <a:t>Ctrl.</a:t>
              </a:r>
              <a:endParaRPr kumimoji="0" lang="en-CH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77" name="Rounded Rectangle 55">
              <a:extLst>
                <a:ext uri="{FF2B5EF4-FFF2-40B4-BE49-F238E27FC236}">
                  <a16:creationId xmlns:a16="http://schemas.microsoft.com/office/drawing/2014/main" id="{FD563C00-6B00-48E8-8BD0-5770E5852311}"/>
                </a:ext>
              </a:extLst>
            </p:cNvPr>
            <p:cNvSpPr/>
            <p:nvPr/>
          </p:nvSpPr>
          <p:spPr bwMode="auto">
            <a:xfrm>
              <a:off x="700823" y="4497080"/>
              <a:ext cx="2147455" cy="1508288"/>
            </a:xfrm>
            <a:prstGeom prst="roundRect">
              <a:avLst>
                <a:gd name="adj" fmla="val 7733"/>
              </a:avLst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24D05BAC-3BBD-4CA7-A1D1-DA3E44758F12}"/>
                </a:ext>
              </a:extLst>
            </p:cNvPr>
            <p:cNvSpPr/>
            <p:nvPr/>
          </p:nvSpPr>
          <p:spPr bwMode="auto">
            <a:xfrm>
              <a:off x="760442" y="4598785"/>
              <a:ext cx="2022459" cy="36141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dirty="0">
                  <a:latin typeface="Cambria" panose="02040503050406030204" pitchFamily="18" charset="0"/>
                </a:rPr>
                <a:t>Request Handler</a:t>
              </a:r>
              <a:endParaRPr kumimoji="0" lang="en-CH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8E215974-6914-4B69-9C90-555F72C6A2B6}"/>
                </a:ext>
              </a:extLst>
            </p:cNvPr>
            <p:cNvSpPr/>
            <p:nvPr/>
          </p:nvSpPr>
          <p:spPr bwMode="auto">
            <a:xfrm>
              <a:off x="760442" y="5070514"/>
              <a:ext cx="2022459" cy="36141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ECC/Randomizer</a:t>
              </a:r>
              <a:endParaRPr kumimoji="0" lang="en-CH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B23BC6AE-5BE8-41C0-B9B0-427DC3A9072E}"/>
                </a:ext>
              </a:extLst>
            </p:cNvPr>
            <p:cNvSpPr/>
            <p:nvPr/>
          </p:nvSpPr>
          <p:spPr bwMode="auto">
            <a:xfrm>
              <a:off x="760442" y="5540072"/>
              <a:ext cx="2022459" cy="36141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Encryption Engine</a:t>
              </a:r>
              <a:endParaRPr kumimoji="0" lang="en-CH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81" name="Rounded Rectangle 37">
              <a:extLst>
                <a:ext uri="{FF2B5EF4-FFF2-40B4-BE49-F238E27FC236}">
                  <a16:creationId xmlns:a16="http://schemas.microsoft.com/office/drawing/2014/main" id="{4E4ABDE1-04D9-496F-B607-56FC201A69C0}"/>
                </a:ext>
              </a:extLst>
            </p:cNvPr>
            <p:cNvSpPr/>
            <p:nvPr/>
          </p:nvSpPr>
          <p:spPr bwMode="auto">
            <a:xfrm>
              <a:off x="765669" y="2363471"/>
              <a:ext cx="2012003" cy="393357"/>
            </a:xfrm>
            <a:prstGeom prst="roundRect">
              <a:avLst/>
            </a:prstGeom>
            <a:solidFill>
              <a:srgbClr val="CDFFF5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CH" b="1" dirty="0">
                  <a:latin typeface="Cambria" panose="02040503050406030204" pitchFamily="18" charset="0"/>
                </a:rPr>
                <a:t>SSD Controller</a:t>
              </a:r>
              <a:endParaRPr kumimoji="0" lang="en-CH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63121504-84A2-4AD9-8807-270F65386442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760442" y="4343400"/>
              <a:ext cx="506718" cy="175763"/>
            </a:xfrm>
            <a:prstGeom prst="line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775AA713-E5CF-45A8-9665-05D36CC0C07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445524" y="4354080"/>
              <a:ext cx="332148" cy="150311"/>
            </a:xfrm>
            <a:prstGeom prst="line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3BBC62E3-C6B0-4704-A88A-68F0D407000F}"/>
              </a:ext>
            </a:extLst>
          </p:cNvPr>
          <p:cNvGrpSpPr/>
          <p:nvPr/>
        </p:nvGrpSpPr>
        <p:grpSpPr>
          <a:xfrm>
            <a:off x="5771184" y="2122789"/>
            <a:ext cx="2209800" cy="2449211"/>
            <a:chOff x="5771184" y="2122789"/>
            <a:chExt cx="2209800" cy="2449211"/>
          </a:xfrm>
        </p:grpSpPr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C428E501-064D-4C67-B22C-0F0327605D49}"/>
                </a:ext>
              </a:extLst>
            </p:cNvPr>
            <p:cNvCxnSpPr>
              <a:cxnSpLocks/>
              <a:stCxn id="92" idx="2"/>
            </p:cNvCxnSpPr>
            <p:nvPr/>
          </p:nvCxnSpPr>
          <p:spPr bwMode="auto">
            <a:xfrm flipH="1">
              <a:off x="5895010" y="2895600"/>
              <a:ext cx="882176" cy="360506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286F7E86-FC3C-4025-AFCF-83D6377C55A2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705600" y="2911042"/>
              <a:ext cx="71438" cy="377915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FC1B3191-8EBF-4288-8D46-BAFED1E83215}"/>
                </a:ext>
              </a:extLst>
            </p:cNvPr>
            <p:cNvCxnSpPr>
              <a:cxnSpLocks/>
              <a:stCxn id="92" idx="2"/>
            </p:cNvCxnSpPr>
            <p:nvPr/>
          </p:nvCxnSpPr>
          <p:spPr bwMode="auto">
            <a:xfrm flipH="1">
              <a:off x="5816950" y="2895600"/>
              <a:ext cx="960236" cy="1676400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786D61FA-758A-4FC0-89B9-204EDC762BDA}"/>
                </a:ext>
              </a:extLst>
            </p:cNvPr>
            <p:cNvCxnSpPr>
              <a:cxnSpLocks/>
              <a:stCxn id="92" idx="2"/>
            </p:cNvCxnSpPr>
            <p:nvPr/>
          </p:nvCxnSpPr>
          <p:spPr bwMode="auto">
            <a:xfrm flipH="1">
              <a:off x="6770564" y="2895600"/>
              <a:ext cx="6622" cy="1451670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p:sp>
          <p:nvSpPr>
            <p:cNvPr id="92" name="Rounded Rectangle 30">
              <a:extLst>
                <a:ext uri="{FF2B5EF4-FFF2-40B4-BE49-F238E27FC236}">
                  <a16:creationId xmlns:a16="http://schemas.microsoft.com/office/drawing/2014/main" id="{D27B13F2-F778-463E-AFE5-A4FA045DB30B}"/>
                </a:ext>
              </a:extLst>
            </p:cNvPr>
            <p:cNvSpPr/>
            <p:nvPr/>
          </p:nvSpPr>
          <p:spPr bwMode="auto">
            <a:xfrm>
              <a:off x="5771184" y="2502243"/>
              <a:ext cx="2012003" cy="393357"/>
            </a:xfrm>
            <a:prstGeom prst="roundRect">
              <a:avLst/>
            </a:prstGeom>
            <a:solidFill>
              <a:srgbClr val="F8B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CH" b="1" dirty="0">
                  <a:latin typeface="Cambria" panose="02040503050406030204" pitchFamily="18" charset="0"/>
                </a:rPr>
                <a:t>NAND Packages</a:t>
              </a:r>
              <a:endPara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B4B35301-CC68-416C-A0EA-EF06123990FB}"/>
                </a:ext>
              </a:extLst>
            </p:cNvPr>
            <p:cNvSpPr txBox="1"/>
            <p:nvPr/>
          </p:nvSpPr>
          <p:spPr>
            <a:xfrm>
              <a:off x="5771184" y="2122789"/>
              <a:ext cx="220980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CH" b="1" i="1" dirty="0">
                  <a:solidFill>
                    <a:srgbClr val="0432FF"/>
                  </a:solidFill>
                  <a:latin typeface="Cambria" panose="02040503050406030204" pitchFamily="18" charset="0"/>
                </a:rPr>
                <a:t>8×128 GB = 1 TB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B024B815-9B56-4E86-95AD-B46342D4636A}"/>
              </a:ext>
            </a:extLst>
          </p:cNvPr>
          <p:cNvGrpSpPr/>
          <p:nvPr/>
        </p:nvGrpSpPr>
        <p:grpSpPr>
          <a:xfrm>
            <a:off x="2936131" y="2122789"/>
            <a:ext cx="2430780" cy="1611011"/>
            <a:chOff x="2936131" y="2122789"/>
            <a:chExt cx="2430780" cy="1611011"/>
          </a:xfrm>
        </p:grpSpPr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C713C072-33A8-4AA9-9ADE-5E00E047752A}"/>
                </a:ext>
              </a:extLst>
            </p:cNvPr>
            <p:cNvCxnSpPr>
              <a:cxnSpLocks/>
              <a:stCxn id="96" idx="2"/>
            </p:cNvCxnSpPr>
            <p:nvPr/>
          </p:nvCxnSpPr>
          <p:spPr bwMode="auto">
            <a:xfrm>
              <a:off x="4277428" y="2895600"/>
              <a:ext cx="199359" cy="838200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p:sp>
          <p:nvSpPr>
            <p:cNvPr id="96" name="Rounded Rectangle 2">
              <a:extLst>
                <a:ext uri="{FF2B5EF4-FFF2-40B4-BE49-F238E27FC236}">
                  <a16:creationId xmlns:a16="http://schemas.microsoft.com/office/drawing/2014/main" id="{BD1D7A08-BDFD-41FA-98A8-3FDA20BA937E}"/>
                </a:ext>
              </a:extLst>
            </p:cNvPr>
            <p:cNvSpPr/>
            <p:nvPr/>
          </p:nvSpPr>
          <p:spPr bwMode="auto">
            <a:xfrm>
              <a:off x="3271426" y="2502243"/>
              <a:ext cx="2012003" cy="393357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CH" b="1" dirty="0">
                  <a:latin typeface="Cambria" panose="02040503050406030204" pitchFamily="18" charset="0"/>
                </a:rPr>
                <a:t>LPDDR DRAM</a:t>
              </a:r>
              <a:endPara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82E930E-E41E-4D11-8E99-65C04C9E2C24}"/>
                </a:ext>
              </a:extLst>
            </p:cNvPr>
            <p:cNvSpPr txBox="1"/>
            <p:nvPr/>
          </p:nvSpPr>
          <p:spPr>
            <a:xfrm>
              <a:off x="2936131" y="2122789"/>
              <a:ext cx="243078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CH" b="1" i="1" dirty="0">
                  <a:solidFill>
                    <a:srgbClr val="0432FF"/>
                  </a:solidFill>
                  <a:latin typeface="Cambria" panose="02040503050406030204" pitchFamily="18" charset="0"/>
                </a:rPr>
                <a:t>0.001×1,024 = 1 GB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00048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3505-2DAA-ED43-A184-C4D419F9B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Why So Complicated?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247EB-0F00-D348-A874-BCF1EE2FA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5EB2FE4-BC58-E94C-8039-4CDE8EEBB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51" y="964045"/>
            <a:ext cx="8610600" cy="5193723"/>
          </a:xfrm>
        </p:spPr>
        <p:txBody>
          <a:bodyPr/>
          <a:lstStyle/>
          <a:p>
            <a:r>
              <a:rPr lang="en-US" dirty="0"/>
              <a:t>To provide </a:t>
            </a:r>
            <a:r>
              <a:rPr lang="en-US" dirty="0">
                <a:solidFill>
                  <a:srgbClr val="FF0000"/>
                </a:solidFill>
              </a:rPr>
              <a:t>backward compatibility</a:t>
            </a:r>
            <a:r>
              <a:rPr lang="en-US" dirty="0"/>
              <a:t> with traditional HDDs</a:t>
            </a:r>
          </a:p>
          <a:p>
            <a:pPr lvl="1"/>
            <a:r>
              <a:rPr lang="en-US" dirty="0"/>
              <a:t>Smaller sectors than file-system blocks: 512 Bytes vs. 4KiB </a:t>
            </a:r>
          </a:p>
          <a:p>
            <a:pPr lvl="1"/>
            <a:r>
              <a:rPr lang="en-US" dirty="0"/>
              <a:t>Support overwrites</a:t>
            </a:r>
          </a:p>
          <a:p>
            <a:pPr lvl="1"/>
            <a:endParaRPr lang="en-US" dirty="0"/>
          </a:p>
          <a:p>
            <a:r>
              <a:rPr lang="en-US" dirty="0"/>
              <a:t>While </a:t>
            </a:r>
            <a:r>
              <a:rPr lang="en-US" dirty="0">
                <a:solidFill>
                  <a:srgbClr val="FF0000"/>
                </a:solidFill>
              </a:rPr>
              <a:t>hiding unique characteristics</a:t>
            </a:r>
            <a:r>
              <a:rPr lang="en-US" dirty="0"/>
              <a:t> of NAND flash memory</a:t>
            </a:r>
          </a:p>
          <a:p>
            <a:pPr lvl="1"/>
            <a:r>
              <a:rPr lang="en-US" dirty="0"/>
              <a:t>Large operation units</a:t>
            </a:r>
          </a:p>
          <a:p>
            <a:pPr lvl="1"/>
            <a:r>
              <a:rPr lang="en-US" dirty="0"/>
              <a:t>Erase-before-write property</a:t>
            </a:r>
          </a:p>
          <a:p>
            <a:pPr lvl="1"/>
            <a:r>
              <a:rPr lang="en-US" dirty="0"/>
              <a:t>Asymmetry in operation units</a:t>
            </a:r>
          </a:p>
          <a:p>
            <a:pPr lvl="1"/>
            <a:r>
              <a:rPr lang="en-US" dirty="0"/>
              <a:t>Limited endurance</a:t>
            </a:r>
          </a:p>
          <a:p>
            <a:pPr lvl="1"/>
            <a:r>
              <a:rPr lang="en-US" dirty="0"/>
              <a:t>Various error sources</a:t>
            </a:r>
          </a:p>
          <a:p>
            <a:pPr lvl="1"/>
            <a:r>
              <a:rPr lang="en-US" dirty="0"/>
              <a:t>Asymmetry in operation latencies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6896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8D680-A855-D143-9FBE-432986593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CH" dirty="0"/>
              <a:t>Unique Characteristics of NAND Flash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6072B-5D7C-4A4E-A5E5-D933B30ECD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H" dirty="0"/>
              <a:t>Large operation units</a:t>
            </a:r>
          </a:p>
          <a:p>
            <a:pPr lvl="1"/>
            <a:r>
              <a:rPr lang="en-CH" dirty="0"/>
              <a:t>Read/write granularity: </a:t>
            </a:r>
            <a:r>
              <a:rPr lang="en-CH" dirty="0">
                <a:solidFill>
                  <a:srgbClr val="FF0000"/>
                </a:solidFill>
              </a:rPr>
              <a:t>page</a:t>
            </a:r>
            <a:r>
              <a:rPr lang="en-CH" dirty="0"/>
              <a:t> (4 – 16 KiB)</a:t>
            </a:r>
          </a:p>
          <a:p>
            <a:pPr lvl="1"/>
            <a:endParaRPr lang="en-CH" dirty="0"/>
          </a:p>
          <a:p>
            <a:r>
              <a:rPr lang="en-CH" dirty="0"/>
              <a:t>Erase-before-write property</a:t>
            </a:r>
          </a:p>
          <a:p>
            <a:pPr lvl="1"/>
            <a:r>
              <a:rPr lang="en-CH" dirty="0"/>
              <a:t>A page needs to be first </a:t>
            </a:r>
            <a:r>
              <a:rPr lang="en-CH" dirty="0">
                <a:solidFill>
                  <a:srgbClr val="FF0000"/>
                </a:solidFill>
              </a:rPr>
              <a:t>erased before programming</a:t>
            </a:r>
          </a:p>
          <a:p>
            <a:pPr lvl="1"/>
            <a:endParaRPr lang="en-CH" dirty="0"/>
          </a:p>
          <a:p>
            <a:r>
              <a:rPr lang="en-CH" dirty="0"/>
              <a:t>Operation-unit asymmetry</a:t>
            </a:r>
          </a:p>
          <a:p>
            <a:pPr lvl="1"/>
            <a:r>
              <a:rPr lang="en-CH" dirty="0"/>
              <a:t>Erase granularity: </a:t>
            </a:r>
            <a:r>
              <a:rPr lang="en-CH" dirty="0">
                <a:solidFill>
                  <a:srgbClr val="FF0000"/>
                </a:solidFill>
              </a:rPr>
              <a:t>block</a:t>
            </a:r>
            <a:r>
              <a:rPr lang="en-CH" dirty="0"/>
              <a:t> (hundreds or thousands of pages)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FAE305-F6AA-D242-A0DC-D5F25D51DC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4154F6-95BF-5746-B7A8-FCAB14F703D9}"/>
              </a:ext>
            </a:extLst>
          </p:cNvPr>
          <p:cNvSpPr txBox="1"/>
          <p:nvPr/>
        </p:nvSpPr>
        <p:spPr>
          <a:xfrm>
            <a:off x="0" y="4711005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H" sz="2800" dirty="0">
                <a:solidFill>
                  <a:srgbClr val="FF0000"/>
                </a:solidFill>
              </a:rPr>
              <a:t>In-place update (i.e., overwrite) is very inefficient </a:t>
            </a:r>
            <a:br>
              <a:rPr lang="en-CH" sz="2800" dirty="0">
                <a:solidFill>
                  <a:srgbClr val="FF0000"/>
                </a:solidFill>
              </a:rPr>
            </a:br>
            <a:r>
              <a:rPr lang="en-CH" sz="2800" dirty="0">
                <a:solidFill>
                  <a:srgbClr val="FF0000"/>
                </a:solidFill>
              </a:rPr>
              <a:t>for NAND flash memory </a:t>
            </a:r>
            <a:br>
              <a:rPr lang="en-CH" sz="2800" dirty="0">
                <a:solidFill>
                  <a:srgbClr val="FF0000"/>
                </a:solidFill>
              </a:rPr>
            </a:br>
            <a:r>
              <a:rPr lang="en-CH" sz="2800" dirty="0">
                <a:solidFill>
                  <a:srgbClr val="FF0000"/>
                </a:solidFill>
                <a:sym typeface="Wingdings" pitchFamily="2" charset="2"/>
              </a:rPr>
              <a:t> Out-of-place write &amp; garbage collection</a:t>
            </a:r>
            <a:endParaRPr lang="en-CH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8038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8D680-A855-D143-9FBE-432986593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CH" dirty="0"/>
              <a:t>Unique Characteristics of NAND Flash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6072B-5D7C-4A4E-A5E5-D933B30ECD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H" dirty="0"/>
              <a:t>Limited endurance</a:t>
            </a:r>
          </a:p>
          <a:p>
            <a:pPr lvl="1"/>
            <a:r>
              <a:rPr lang="en-CH" dirty="0"/>
              <a:t>A flash cell </a:t>
            </a:r>
            <a:r>
              <a:rPr lang="en-CH" dirty="0">
                <a:solidFill>
                  <a:srgbClr val="FF0000"/>
                </a:solidFill>
              </a:rPr>
              <a:t>cannot reliably store data</a:t>
            </a:r>
            <a:r>
              <a:rPr lang="en-CH" dirty="0"/>
              <a:t> after experiencing a certain number of </a:t>
            </a:r>
            <a:r>
              <a:rPr lang="en-CH" dirty="0">
                <a:solidFill>
                  <a:srgbClr val="FF0000"/>
                </a:solidFill>
              </a:rPr>
              <a:t>program and erase (P/E) cycles</a:t>
            </a:r>
          </a:p>
          <a:p>
            <a:pPr lvl="1"/>
            <a:r>
              <a:rPr lang="en-CH" dirty="0"/>
              <a:t>SLC (Single-Level Cell): &gt; 100K P/E cycles</a:t>
            </a:r>
          </a:p>
          <a:p>
            <a:pPr lvl="1"/>
            <a:r>
              <a:rPr lang="en-CH" dirty="0"/>
              <a:t>MLC (Multi-Level Cell): ~ 10K P/E cycles</a:t>
            </a:r>
          </a:p>
          <a:p>
            <a:pPr lvl="1"/>
            <a:r>
              <a:rPr lang="en-CH" dirty="0"/>
              <a:t>TLC (Triple-Level Cell): &lt; 3K P/E cycles</a:t>
            </a:r>
          </a:p>
          <a:p>
            <a:pPr lvl="1"/>
            <a:r>
              <a:rPr lang="en-CH" dirty="0"/>
              <a:t>QLC (Quad-Level Cell): &lt; 1K P/E cycles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FAE305-F6AA-D242-A0DC-D5F25D51DC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4154F6-95BF-5746-B7A8-FCAB14F703D9}"/>
              </a:ext>
            </a:extLst>
          </p:cNvPr>
          <p:cNvSpPr txBox="1"/>
          <p:nvPr/>
        </p:nvSpPr>
        <p:spPr>
          <a:xfrm>
            <a:off x="0" y="419100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H" sz="2800" dirty="0">
                <a:solidFill>
                  <a:srgbClr val="FF0000"/>
                </a:solidFill>
              </a:rPr>
              <a:t>Requires proper lifetime management techniques</a:t>
            </a:r>
          </a:p>
          <a:p>
            <a:pPr algn="ctr"/>
            <a:r>
              <a:rPr lang="en-CH" sz="2800" dirty="0">
                <a:solidFill>
                  <a:srgbClr val="FF0000"/>
                </a:solidFill>
              </a:rPr>
              <a:t>(e.g., wear-leveling)</a:t>
            </a:r>
          </a:p>
        </p:txBody>
      </p:sp>
    </p:spTree>
    <p:extLst>
      <p:ext uri="{BB962C8B-B14F-4D97-AF65-F5344CB8AC3E}">
        <p14:creationId xmlns:p14="http://schemas.microsoft.com/office/powerpoint/2010/main" val="17512566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8D680-A855-D143-9FBE-432986593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066800"/>
          </a:xfrm>
        </p:spPr>
        <p:txBody>
          <a:bodyPr lIns="90000" tIns="46800" rIns="90000"/>
          <a:lstStyle/>
          <a:p>
            <a:r>
              <a:rPr lang="en-CH" dirty="0"/>
              <a:t>Flash Translation Layer (FTL)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6072B-5D7C-4A4E-A5E5-D933B30ECD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H" dirty="0"/>
              <a:t>Sophisticated SSD firmware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FAE305-F6AA-D242-A0DC-D5F25D51DC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1A3E35A-79E2-B543-96FB-8C62297BE003}"/>
              </a:ext>
            </a:extLst>
          </p:cNvPr>
          <p:cNvGrpSpPr/>
          <p:nvPr/>
        </p:nvGrpSpPr>
        <p:grpSpPr>
          <a:xfrm>
            <a:off x="685800" y="1905000"/>
            <a:ext cx="7772400" cy="609600"/>
            <a:chOff x="838200" y="1905000"/>
            <a:chExt cx="7772400" cy="6096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833CC78-BD1C-9346-A603-0B62ECE0A6A8}"/>
                </a:ext>
              </a:extLst>
            </p:cNvPr>
            <p:cNvSpPr/>
            <p:nvPr/>
          </p:nvSpPr>
          <p:spPr bwMode="auto">
            <a:xfrm>
              <a:off x="8382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D289419-1BFC-774C-AD99-6E9D5075689C}"/>
                </a:ext>
              </a:extLst>
            </p:cNvPr>
            <p:cNvSpPr/>
            <p:nvPr/>
          </p:nvSpPr>
          <p:spPr bwMode="auto">
            <a:xfrm>
              <a:off x="11430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B0097F8-6586-D64F-873B-07D54CF4CC34}"/>
                </a:ext>
              </a:extLst>
            </p:cNvPr>
            <p:cNvSpPr/>
            <p:nvPr/>
          </p:nvSpPr>
          <p:spPr bwMode="auto">
            <a:xfrm>
              <a:off x="14478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0DD794E-659F-CE40-8437-8F404E9C7A25}"/>
                </a:ext>
              </a:extLst>
            </p:cNvPr>
            <p:cNvSpPr/>
            <p:nvPr/>
          </p:nvSpPr>
          <p:spPr bwMode="auto">
            <a:xfrm>
              <a:off x="17526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B0E024F-6218-E749-87D3-BD6617A55394}"/>
                </a:ext>
              </a:extLst>
            </p:cNvPr>
            <p:cNvSpPr/>
            <p:nvPr/>
          </p:nvSpPr>
          <p:spPr bwMode="auto">
            <a:xfrm>
              <a:off x="20574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21231F3-14B6-484A-98ED-30E00837A28B}"/>
                </a:ext>
              </a:extLst>
            </p:cNvPr>
            <p:cNvSpPr/>
            <p:nvPr/>
          </p:nvSpPr>
          <p:spPr bwMode="auto">
            <a:xfrm>
              <a:off x="23622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284E7FD-A94B-F04A-A3B1-19194E7BD6AA}"/>
                </a:ext>
              </a:extLst>
            </p:cNvPr>
            <p:cNvSpPr/>
            <p:nvPr/>
          </p:nvSpPr>
          <p:spPr bwMode="auto">
            <a:xfrm>
              <a:off x="26670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FBDEFAB-201D-034D-A54A-EAF8A3A9BE36}"/>
                </a:ext>
              </a:extLst>
            </p:cNvPr>
            <p:cNvSpPr/>
            <p:nvPr/>
          </p:nvSpPr>
          <p:spPr bwMode="auto">
            <a:xfrm>
              <a:off x="29718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753B27A-E3A1-F64F-8420-FBCB0975C61F}"/>
                </a:ext>
              </a:extLst>
            </p:cNvPr>
            <p:cNvSpPr/>
            <p:nvPr/>
          </p:nvSpPr>
          <p:spPr bwMode="auto">
            <a:xfrm>
              <a:off x="32766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F4A9685-33B4-1546-B3C9-0A945DDFE594}"/>
                </a:ext>
              </a:extLst>
            </p:cNvPr>
            <p:cNvSpPr/>
            <p:nvPr/>
          </p:nvSpPr>
          <p:spPr bwMode="auto">
            <a:xfrm>
              <a:off x="35814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18D1AFB-8906-BC4B-8B40-461D36DBB315}"/>
                </a:ext>
              </a:extLst>
            </p:cNvPr>
            <p:cNvSpPr/>
            <p:nvPr/>
          </p:nvSpPr>
          <p:spPr bwMode="auto">
            <a:xfrm>
              <a:off x="38862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22389C1-3B50-4849-859B-767AE54CDCF1}"/>
                </a:ext>
              </a:extLst>
            </p:cNvPr>
            <p:cNvSpPr/>
            <p:nvPr/>
          </p:nvSpPr>
          <p:spPr bwMode="auto">
            <a:xfrm>
              <a:off x="41910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22F4D0B-6057-4C44-8163-B661612BC5D3}"/>
                </a:ext>
              </a:extLst>
            </p:cNvPr>
            <p:cNvSpPr/>
            <p:nvPr/>
          </p:nvSpPr>
          <p:spPr bwMode="auto">
            <a:xfrm>
              <a:off x="44958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D4B0CFD-F12C-1D43-8D8B-E99C373BCFE2}"/>
                </a:ext>
              </a:extLst>
            </p:cNvPr>
            <p:cNvSpPr/>
            <p:nvPr/>
          </p:nvSpPr>
          <p:spPr bwMode="auto">
            <a:xfrm>
              <a:off x="48006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56552CD-08BD-C24F-B3B1-922858A84821}"/>
                </a:ext>
              </a:extLst>
            </p:cNvPr>
            <p:cNvSpPr/>
            <p:nvPr/>
          </p:nvSpPr>
          <p:spPr bwMode="auto">
            <a:xfrm>
              <a:off x="51054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AC246E1-7B3D-1D4C-9358-641DCC54A29B}"/>
                </a:ext>
              </a:extLst>
            </p:cNvPr>
            <p:cNvSpPr/>
            <p:nvPr/>
          </p:nvSpPr>
          <p:spPr bwMode="auto">
            <a:xfrm>
              <a:off x="54102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2AC533A-CEF3-414C-859F-9CA59AB3897C}"/>
                </a:ext>
              </a:extLst>
            </p:cNvPr>
            <p:cNvSpPr/>
            <p:nvPr/>
          </p:nvSpPr>
          <p:spPr bwMode="auto">
            <a:xfrm>
              <a:off x="61722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2D237ED-F88B-9349-970D-E9D6531C5A8F}"/>
                </a:ext>
              </a:extLst>
            </p:cNvPr>
            <p:cNvSpPr/>
            <p:nvPr/>
          </p:nvSpPr>
          <p:spPr bwMode="auto">
            <a:xfrm>
              <a:off x="64770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74C5B6D-545B-1A4B-B46E-1D370496B7A8}"/>
                </a:ext>
              </a:extLst>
            </p:cNvPr>
            <p:cNvSpPr/>
            <p:nvPr/>
          </p:nvSpPr>
          <p:spPr bwMode="auto">
            <a:xfrm>
              <a:off x="67818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0A0EBAF-0930-9C41-A017-D6E395529051}"/>
                </a:ext>
              </a:extLst>
            </p:cNvPr>
            <p:cNvSpPr/>
            <p:nvPr/>
          </p:nvSpPr>
          <p:spPr bwMode="auto">
            <a:xfrm>
              <a:off x="70866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2D78FBD-EF6C-5944-86E1-17057BD7F8F8}"/>
                </a:ext>
              </a:extLst>
            </p:cNvPr>
            <p:cNvSpPr/>
            <p:nvPr/>
          </p:nvSpPr>
          <p:spPr bwMode="auto">
            <a:xfrm>
              <a:off x="73914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8CC62BB-4425-8749-8A15-EDEE94811C13}"/>
                </a:ext>
              </a:extLst>
            </p:cNvPr>
            <p:cNvSpPr/>
            <p:nvPr/>
          </p:nvSpPr>
          <p:spPr bwMode="auto">
            <a:xfrm>
              <a:off x="76962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CFF91EE-E29C-684F-80B5-07AF546AC38E}"/>
                </a:ext>
              </a:extLst>
            </p:cNvPr>
            <p:cNvSpPr/>
            <p:nvPr/>
          </p:nvSpPr>
          <p:spPr bwMode="auto">
            <a:xfrm>
              <a:off x="80010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21A4565-5399-0749-8271-1B0E5B6C4C63}"/>
                </a:ext>
              </a:extLst>
            </p:cNvPr>
            <p:cNvSpPr/>
            <p:nvPr/>
          </p:nvSpPr>
          <p:spPr bwMode="auto">
            <a:xfrm>
              <a:off x="83058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C87CF17-F662-2F48-B98D-CE636A7AC010}"/>
                </a:ext>
              </a:extLst>
            </p:cNvPr>
            <p:cNvSpPr/>
            <p:nvPr/>
          </p:nvSpPr>
          <p:spPr bwMode="auto">
            <a:xfrm>
              <a:off x="5715000" y="1905000"/>
              <a:ext cx="4572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CH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…</a:t>
              </a: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DFE9B4F3-2A2F-3348-86D2-3BD4ECCA4FC8}"/>
              </a:ext>
            </a:extLst>
          </p:cNvPr>
          <p:cNvSpPr txBox="1"/>
          <p:nvPr/>
        </p:nvSpPr>
        <p:spPr>
          <a:xfrm>
            <a:off x="2137867" y="2514600"/>
            <a:ext cx="4868266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Storage-device view at operating systems:</a:t>
            </a:r>
            <a:b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A series of blocks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1EDEA26-0DE1-1D46-B651-78AA0665FC09}"/>
              </a:ext>
            </a:extLst>
          </p:cNvPr>
          <p:cNvSpPr txBox="1"/>
          <p:nvPr/>
        </p:nvSpPr>
        <p:spPr>
          <a:xfrm>
            <a:off x="76200" y="1491734"/>
            <a:ext cx="486826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Logical Block (4 KiB, </a:t>
            </a:r>
            <a:r>
              <a:rPr lang="en-CH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overwritable</a:t>
            </a:r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0B094A1-FA52-854F-990A-B67459AD06DA}"/>
              </a:ext>
            </a:extLst>
          </p:cNvPr>
          <p:cNvCxnSpPr>
            <a:cxnSpLocks/>
          </p:cNvCxnSpPr>
          <p:nvPr/>
        </p:nvCxnSpPr>
        <p:spPr bwMode="auto">
          <a:xfrm>
            <a:off x="2057398" y="1817132"/>
            <a:ext cx="1" cy="331477"/>
          </a:xfrm>
          <a:prstGeom prst="line">
            <a:avLst/>
          </a:prstGeom>
          <a:solidFill>
            <a:srgbClr val="C0C0C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F1BF5D38-C089-5649-9B5D-275104AAFA72}"/>
              </a:ext>
            </a:extLst>
          </p:cNvPr>
          <p:cNvSpPr/>
          <p:nvPr/>
        </p:nvSpPr>
        <p:spPr bwMode="auto">
          <a:xfrm>
            <a:off x="685800" y="5264666"/>
            <a:ext cx="1371598" cy="1053584"/>
          </a:xfrm>
          <a:prstGeom prst="rect">
            <a:avLst/>
          </a:prstGeom>
          <a:solidFill>
            <a:srgbClr val="F8B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NAND Flash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Chip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80222C8-DAA8-B645-A8F6-BA463D4A6E63}"/>
              </a:ext>
            </a:extLst>
          </p:cNvPr>
          <p:cNvSpPr/>
          <p:nvPr/>
        </p:nvSpPr>
        <p:spPr bwMode="auto">
          <a:xfrm>
            <a:off x="2182812" y="5264666"/>
            <a:ext cx="1371598" cy="1053584"/>
          </a:xfrm>
          <a:prstGeom prst="rect">
            <a:avLst/>
          </a:prstGeom>
          <a:solidFill>
            <a:srgbClr val="F8B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NAND Flash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Chip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8441B30-50C0-F34D-90C1-562A4DEA8228}"/>
              </a:ext>
            </a:extLst>
          </p:cNvPr>
          <p:cNvSpPr/>
          <p:nvPr/>
        </p:nvSpPr>
        <p:spPr bwMode="auto">
          <a:xfrm>
            <a:off x="3679824" y="5264666"/>
            <a:ext cx="1371598" cy="1053584"/>
          </a:xfrm>
          <a:prstGeom prst="rect">
            <a:avLst/>
          </a:prstGeom>
          <a:solidFill>
            <a:srgbClr val="F8B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NAND Flash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Chip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AA69D8D-4507-E149-8839-A8AFE51A6C77}"/>
              </a:ext>
            </a:extLst>
          </p:cNvPr>
          <p:cNvSpPr/>
          <p:nvPr/>
        </p:nvSpPr>
        <p:spPr bwMode="auto">
          <a:xfrm>
            <a:off x="5176837" y="5264666"/>
            <a:ext cx="1371598" cy="1053584"/>
          </a:xfrm>
          <a:prstGeom prst="rect">
            <a:avLst/>
          </a:prstGeom>
          <a:solidFill>
            <a:srgbClr val="F8B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NAND Flash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Chip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0B7A5F9-7DD9-5B43-8A72-96B5A5A26B9E}"/>
              </a:ext>
            </a:extLst>
          </p:cNvPr>
          <p:cNvSpPr/>
          <p:nvPr/>
        </p:nvSpPr>
        <p:spPr bwMode="auto">
          <a:xfrm>
            <a:off x="7081840" y="5264666"/>
            <a:ext cx="1371598" cy="1053584"/>
          </a:xfrm>
          <a:prstGeom prst="rect">
            <a:avLst/>
          </a:prstGeom>
          <a:solidFill>
            <a:srgbClr val="F8B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NAND Flash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Chip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290E8B4-BF84-B24F-B9F3-3766470B32C7}"/>
              </a:ext>
            </a:extLst>
          </p:cNvPr>
          <p:cNvSpPr/>
          <p:nvPr/>
        </p:nvSpPr>
        <p:spPr bwMode="auto">
          <a:xfrm>
            <a:off x="6586537" y="5486658"/>
            <a:ext cx="457200" cy="6096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…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583386A-1931-0A4D-A6E2-3D9B36C0EA7E}"/>
              </a:ext>
            </a:extLst>
          </p:cNvPr>
          <p:cNvSpPr/>
          <p:nvPr/>
        </p:nvSpPr>
        <p:spPr bwMode="auto">
          <a:xfrm>
            <a:off x="1916919" y="3276600"/>
            <a:ext cx="5305401" cy="1828800"/>
          </a:xfrm>
          <a:prstGeom prst="rect">
            <a:avLst/>
          </a:prstGeom>
          <a:solidFill>
            <a:srgbClr val="CDFFF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Flash Translation Layer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(FTL)</a:t>
            </a:r>
            <a:endParaRPr kumimoji="0" lang="en-C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DC42971-828D-3D4B-9419-7A4218C5702D}"/>
              </a:ext>
            </a:extLst>
          </p:cNvPr>
          <p:cNvSpPr txBox="1"/>
          <p:nvPr/>
        </p:nvSpPr>
        <p:spPr>
          <a:xfrm>
            <a:off x="2133600" y="3641773"/>
            <a:ext cx="463614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Address translation (out-of-place write)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Garbage collection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Lifetime management </a:t>
            </a:r>
            <a:r>
              <a:rPr lang="en-CH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w</a:t>
            </a:r>
            <a:r>
              <a:rPr lang="en-CH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ear-leveling</a:t>
            </a:r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Reliability manag</a:t>
            </a:r>
            <a:r>
              <a:rPr lang="en-GB" i="1" dirty="0"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ment (ECC, data refresh)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I/O </a:t>
            </a:r>
            <a:r>
              <a:rPr lang="en-CH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sche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r>
              <a:rPr lang="en-CH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uling</a:t>
            </a:r>
            <a:endParaRPr lang="en-CH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H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H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0386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 animBg="1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42E29-8541-1648-9ADE-834605FD5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SSD </a:t>
            </a:r>
            <a:r>
              <a:rPr lang="en-CH" dirty="0" smtClean="0"/>
              <a:t>Op</a:t>
            </a:r>
            <a:r>
              <a:rPr lang="en-US" dirty="0" smtClean="0"/>
              <a:t>t</a:t>
            </a:r>
            <a:r>
              <a:rPr lang="en-CH" dirty="0" smtClean="0"/>
              <a:t>imization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996DE-0840-3343-99FF-25B7FBD1FA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H" dirty="0"/>
              <a:t>Requires </a:t>
            </a:r>
            <a:r>
              <a:rPr lang="en-CH" dirty="0">
                <a:solidFill>
                  <a:srgbClr val="FF0000"/>
                </a:solidFill>
              </a:rPr>
              <a:t>comprehensive understandings </a:t>
            </a:r>
            <a:r>
              <a:rPr lang="en-CH" dirty="0"/>
              <a:t>of</a:t>
            </a:r>
          </a:p>
          <a:p>
            <a:pPr lvl="1"/>
            <a:r>
              <a:rPr lang="en-CH" dirty="0"/>
              <a:t>Microarchitecture of underlying NAND flash chips (HW)</a:t>
            </a:r>
          </a:p>
          <a:p>
            <a:pPr lvl="1"/>
            <a:r>
              <a:rPr lang="en-CH" dirty="0"/>
              <a:t>Various internal management tasks (HW and SW)</a:t>
            </a:r>
          </a:p>
          <a:p>
            <a:pPr lvl="1"/>
            <a:r>
              <a:rPr lang="en-CH" dirty="0"/>
              <a:t>OS &amp; workload characteristics (SW)</a:t>
            </a:r>
          </a:p>
          <a:p>
            <a:pPr lvl="1"/>
            <a:endParaRPr lang="en-CH" dirty="0"/>
          </a:p>
          <a:p>
            <a:r>
              <a:rPr lang="en-CH" dirty="0"/>
              <a:t>Optimization at one level may affect and/or be affected by the efficiency of designs at other levels.</a:t>
            </a:r>
          </a:p>
          <a:p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B2D214-489C-EF40-BA25-FE0863C5C7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E56CCA-1A58-7A46-A081-85B155817EE4}"/>
              </a:ext>
            </a:extLst>
          </p:cNvPr>
          <p:cNvSpPr txBox="1"/>
          <p:nvPr/>
        </p:nvSpPr>
        <p:spPr>
          <a:xfrm>
            <a:off x="0" y="441960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H" sz="2800" dirty="0">
                <a:solidFill>
                  <a:srgbClr val="FF0000"/>
                </a:solidFill>
              </a:rPr>
              <a:t>We need an SSD simulator that accurately models various functionalities and components</a:t>
            </a:r>
          </a:p>
        </p:txBody>
      </p:sp>
    </p:spTree>
    <p:extLst>
      <p:ext uri="{BB962C8B-B14F-4D97-AF65-F5344CB8AC3E}">
        <p14:creationId xmlns:p14="http://schemas.microsoft.com/office/powerpoint/2010/main" val="20418561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6BEF4-C1D9-914D-89E8-80D6F93BA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What You Will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7BF64E-0236-E742-B7AF-4F1EAA2225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H" dirty="0"/>
              <a:t>Phase 1: Learning </a:t>
            </a:r>
            <a:r>
              <a:rPr lang="en-CH" dirty="0">
                <a:solidFill>
                  <a:srgbClr val="0432FF"/>
                </a:solidFill>
              </a:rPr>
              <a:t>fundamentals of NAND flash-based SSDs</a:t>
            </a:r>
          </a:p>
          <a:p>
            <a:pPr lvl="1"/>
            <a:r>
              <a:rPr lang="en-US" dirty="0" smtClean="0"/>
              <a:t>Several</a:t>
            </a:r>
            <a:r>
              <a:rPr lang="en-CH" dirty="0" smtClean="0"/>
              <a:t> </a:t>
            </a:r>
            <a:r>
              <a:rPr lang="en-CH" dirty="0"/>
              <a:t>background lectures on</a:t>
            </a:r>
          </a:p>
          <a:p>
            <a:pPr lvl="2"/>
            <a:r>
              <a:rPr lang="en-CH" dirty="0"/>
              <a:t>Organization of NAND flash memory and NAND flash-based SSDs</a:t>
            </a:r>
          </a:p>
          <a:p>
            <a:pPr lvl="2"/>
            <a:r>
              <a:rPr lang="en-CH" dirty="0"/>
              <a:t>NAND flash operations</a:t>
            </a:r>
          </a:p>
          <a:p>
            <a:pPr lvl="2"/>
            <a:r>
              <a:rPr lang="en-CH" dirty="0"/>
              <a:t>SSD management </a:t>
            </a:r>
            <a:r>
              <a:rPr lang="en-CH" dirty="0" smtClean="0"/>
              <a:t>tasks</a:t>
            </a:r>
            <a:endParaRPr lang="en-US" dirty="0" smtClean="0"/>
          </a:p>
          <a:p>
            <a:pPr lvl="2"/>
            <a:r>
              <a:rPr lang="en-US" dirty="0" smtClean="0"/>
              <a:t>SSD reliability</a:t>
            </a:r>
            <a:endParaRPr lang="en-CH" dirty="0"/>
          </a:p>
          <a:p>
            <a:pPr lvl="1"/>
            <a:r>
              <a:rPr lang="en-CH" dirty="0"/>
              <a:t>Literature review</a:t>
            </a:r>
          </a:p>
          <a:p>
            <a:endParaRPr lang="en-CH" dirty="0"/>
          </a:p>
          <a:p>
            <a:r>
              <a:rPr lang="en-CH" dirty="0"/>
              <a:t>Phase 2: </a:t>
            </a:r>
            <a:r>
              <a:rPr lang="en-US" dirty="0" smtClean="0"/>
              <a:t>Hands-on projects </a:t>
            </a:r>
            <a:r>
              <a:rPr lang="en-US" dirty="0"/>
              <a:t>on storage systems and NAND flash memory</a:t>
            </a:r>
            <a:r>
              <a:rPr lang="en-US" dirty="0" smtClean="0"/>
              <a:t> 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300E7A-1297-C047-B1FD-F56DC2C299E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55811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B5E5E-5755-7C4A-A293-D74100939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6B347-31D2-7043-A993-CD2F312DA9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2768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This P&amp;S aims at improving your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rgbClr val="0432FF"/>
                </a:solidFill>
              </a:rPr>
              <a:t>Knowledge </a:t>
            </a:r>
            <a:r>
              <a:rPr lang="en-US" dirty="0"/>
              <a:t>in Computer Architecture with a focus on modern storage systems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rgbClr val="0432FF"/>
                </a:solidFill>
              </a:rPr>
              <a:t>Technical skills </a:t>
            </a:r>
            <a:r>
              <a:rPr lang="en-US" dirty="0"/>
              <a:t>required for good research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rgbClr val="0432FF"/>
                </a:solidFill>
              </a:rPr>
              <a:t>Critical thinking and analysis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7652AC-6D2C-6A4B-BDDE-39FE38DC96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48272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6738F-5964-924C-93EF-5CCE87BDA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Prerequisites of the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E4DEC-4186-0B40-A0D1-C7112B2BE5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Digital Design and Computer Architecture (or equivalent course</a:t>
            </a:r>
            <a:r>
              <a:rPr lang="en-US" dirty="0" smtClean="0"/>
              <a:t>)</a:t>
            </a:r>
          </a:p>
          <a:p>
            <a:pPr lvl="1"/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safari.ethz.ch/digitaltechnik/spring2022/doku.php?id=schedule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  <a:p>
            <a:r>
              <a:rPr lang="en-US" dirty="0"/>
              <a:t>Familiarity with C++ programming (or high motivation to acquire it)</a:t>
            </a:r>
          </a:p>
          <a:p>
            <a:endParaRPr lang="en-US" dirty="0"/>
          </a:p>
          <a:p>
            <a:r>
              <a:rPr lang="en-US" dirty="0"/>
              <a:t>Interest in </a:t>
            </a:r>
          </a:p>
          <a:p>
            <a:pPr lvl="1"/>
            <a:r>
              <a:rPr lang="en-US" dirty="0"/>
              <a:t>Computer architecture and systems</a:t>
            </a:r>
          </a:p>
          <a:p>
            <a:pPr lvl="1"/>
            <a:r>
              <a:rPr lang="en-US" dirty="0"/>
              <a:t>Discovering why things do or do not work</a:t>
            </a:r>
          </a:p>
          <a:p>
            <a:pPr lvl="1"/>
            <a:r>
              <a:rPr lang="en-US" dirty="0"/>
              <a:t>Solving problems</a:t>
            </a:r>
          </a:p>
          <a:p>
            <a:pPr lvl="1"/>
            <a:r>
              <a:rPr lang="en-US" dirty="0"/>
              <a:t>Designing an efficient and practical 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55626D-D34C-8E49-B3C3-E98D9B108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48175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5" name="Title 1">
            <a:extLst>
              <a:ext uri="{FF2B5EF4-FFF2-40B4-BE49-F238E27FC236}">
                <a16:creationId xmlns:a16="http://schemas.microsoft.com/office/drawing/2014/main" id="{5DFFB311-DD55-354D-9965-213CCF56A2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How About You?</a:t>
            </a:r>
          </a:p>
        </p:txBody>
      </p:sp>
      <p:sp>
        <p:nvSpPr>
          <p:cNvPr id="90114" name="Content Placeholder 2">
            <a:extLst>
              <a:ext uri="{FF2B5EF4-FFF2-40B4-BE49-F238E27FC236}">
                <a16:creationId xmlns:a16="http://schemas.microsoft.com/office/drawing/2014/main" id="{46D23FDA-6CA0-D444-ACEC-01B81C9474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8610600" cy="4495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Let us know your background, interests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Why did you join this P&amp;S?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b="1" dirty="0">
                <a:ea typeface="ＭＳ Ｐゴシック" panose="020B0600070205080204" pitchFamily="34" charset="-128"/>
              </a:rPr>
              <a:t>HW0 – Student Information (Due: </a:t>
            </a:r>
            <a:r>
              <a:rPr lang="en-US" altLang="en-US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14 October</a:t>
            </a:r>
            <a:r>
              <a:rPr lang="en-US" altLang="en-US" b="1" dirty="0" smtClean="0">
                <a:ea typeface="ＭＳ Ｐゴシック" panose="020B0600070205080204" pitchFamily="34" charset="-128"/>
              </a:rPr>
              <a:t> </a:t>
            </a:r>
            <a:r>
              <a:rPr lang="en-US" altLang="en-US" b="1" dirty="0">
                <a:ea typeface="ＭＳ Ｐゴシック" panose="020B0600070205080204" pitchFamily="34" charset="-128"/>
              </a:rPr>
              <a:t>2022)</a:t>
            </a:r>
          </a:p>
        </p:txBody>
      </p:sp>
      <p:sp>
        <p:nvSpPr>
          <p:cNvPr id="400387" name="Slide Number Placeholder 3">
            <a:extLst>
              <a:ext uri="{FF2B5EF4-FFF2-40B4-BE49-F238E27FC236}">
                <a16:creationId xmlns:a16="http://schemas.microsoft.com/office/drawing/2014/main" id="{09D99F58-A906-5C4E-8F44-89C3556096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D4CA104-C896-BE4A-A642-D5F2910342D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41529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Title 1">
            <a:extLst>
              <a:ext uri="{FF2B5EF4-FFF2-40B4-BE49-F238E27FC236}">
                <a16:creationId xmlns:a16="http://schemas.microsoft.com/office/drawing/2014/main" id="{0DF95D71-4717-9641-A2B1-944FC90328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Who Are We? (I)</a:t>
            </a: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9CD130D2-C623-7247-B0C8-1800F218DB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476652"/>
          </a:xfrm>
        </p:spPr>
        <p:txBody>
          <a:bodyPr/>
          <a:lstStyle/>
          <a:p>
            <a:r>
              <a:rPr lang="en-US" altLang="en-US" sz="2200" dirty="0">
                <a:ea typeface="ＭＳ Ｐゴシック" panose="020B0600070205080204" pitchFamily="34" charset="-128"/>
              </a:rPr>
              <a:t>Onur Mutlu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Full Professor @ ETH Zurich ITET (INFK), since September 2015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Strecker Professor @ Carnegie Mellon University ECE/CS, 2009-2016, 2016-…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PhD from UT-Austin, worked at Google, VMware, Microsoft Research, Intel, AMD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3"/>
              </a:rPr>
              <a:t>https://people.inf.ethz.ch/omutlu/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4"/>
              </a:rPr>
              <a:t>omutlu@gmail.com</a:t>
            </a:r>
            <a:r>
              <a:rPr lang="en-US" altLang="en-US" sz="1800" dirty="0">
                <a:ea typeface="ＭＳ Ｐゴシック" panose="020B0600070205080204" pitchFamily="34" charset="-128"/>
              </a:rPr>
              <a:t> </a:t>
            </a:r>
          </a:p>
          <a:p>
            <a:pPr lvl="1"/>
            <a:r>
              <a:rPr lang="en-US" sz="1800" dirty="0">
                <a:latin typeface="Tahoma" charset="0"/>
                <a:ea typeface="ＭＳ Ｐゴシック" charset="0"/>
                <a:hlinkClick r:id="rId5"/>
              </a:rPr>
              <a:t>https://people.inf.ethz.ch/omutlu/projects.htm</a:t>
            </a:r>
            <a:r>
              <a:rPr lang="en-US" sz="1800" dirty="0">
                <a:latin typeface="Tahoma" charset="0"/>
                <a:ea typeface="ＭＳ Ｐゴシック" charset="0"/>
              </a:rPr>
              <a:t> </a:t>
            </a:r>
            <a:endParaRPr lang="en-US" altLang="en-US" sz="10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sz="22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Research and Teaching in:</a:t>
            </a:r>
            <a:endParaRPr lang="en-US" altLang="en-US" sz="22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Computer architecture, computer systems, hardware security, bioinformatics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Memory and storage systems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 security, safety, predictability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Fault tolerance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Hardware/software cooperation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Architectures for bioinformatics, health, medicine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… 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99011" name="Slide Number Placeholder 3">
            <a:extLst>
              <a:ext uri="{FF2B5EF4-FFF2-40B4-BE49-F238E27FC236}">
                <a16:creationId xmlns:a16="http://schemas.microsoft.com/office/drawing/2014/main" id="{382C1846-515D-6048-9FA0-627CDD03DE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F3043E-DAD2-F347-A0C9-60754FCE566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99012" name="Picture 1">
            <a:extLst>
              <a:ext uri="{FF2B5EF4-FFF2-40B4-BE49-F238E27FC236}">
                <a16:creationId xmlns:a16="http://schemas.microsoft.com/office/drawing/2014/main" id="{EDA8380A-00B6-2F46-A5D1-F19A2EE594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0"/>
            <a:ext cx="1270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821504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059A2-F42E-7B4D-B1B1-FD3A480E1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Requirements and Expectations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850514-FFA1-6B43-85BF-6DAABBB706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2277"/>
            <a:ext cx="8915400" cy="5498523"/>
          </a:xfrm>
        </p:spPr>
        <p:txBody>
          <a:bodyPr/>
          <a:lstStyle/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Attendance required for all meetings</a:t>
            </a:r>
          </a:p>
          <a:p>
            <a:pPr>
              <a:spcBef>
                <a:spcPts val="200"/>
              </a:spcBef>
            </a:pPr>
            <a:endParaRPr lang="en-US" dirty="0"/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Study the learning materials</a:t>
            </a:r>
          </a:p>
          <a:p>
            <a:pPr>
              <a:spcBef>
                <a:spcPts val="200"/>
              </a:spcBef>
            </a:pP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Each student will work on a hands-on project</a:t>
            </a:r>
          </a:p>
          <a:p>
            <a:pPr lvl="1">
              <a:spcBef>
                <a:spcPts val="200"/>
              </a:spcBef>
            </a:pPr>
            <a:endParaRPr lang="en-US" sz="1400" dirty="0"/>
          </a:p>
          <a:p>
            <a:pPr lvl="1">
              <a:spcBef>
                <a:spcPts val="200"/>
              </a:spcBef>
            </a:pPr>
            <a:endParaRPr lang="en-US" sz="1400" dirty="0"/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Participation 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Ask questions, contribute thoughts/ideas</a:t>
            </a:r>
          </a:p>
          <a:p>
            <a:pPr marL="0" indent="0">
              <a:spcBef>
                <a:spcPts val="200"/>
              </a:spcBef>
              <a:buNone/>
            </a:pPr>
            <a:endParaRPr lang="en-US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593A90-A0FE-FE45-99E6-1A7DD2AC92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701682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7" name="Title 1">
            <a:extLst>
              <a:ext uri="{FF2B5EF4-FFF2-40B4-BE49-F238E27FC236}">
                <a16:creationId xmlns:a16="http://schemas.microsoft.com/office/drawing/2014/main" id="{860416FA-746E-1A48-9739-2BDEB484DF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Course Website</a:t>
            </a:r>
          </a:p>
        </p:txBody>
      </p:sp>
      <p:sp>
        <p:nvSpPr>
          <p:cNvPr id="413698" name="Content Placeholder 2">
            <a:extLst>
              <a:ext uri="{FF2B5EF4-FFF2-40B4-BE49-F238E27FC236}">
                <a16:creationId xmlns:a16="http://schemas.microsoft.com/office/drawing/2014/main" id="{9ADFB59A-2B23-3145-B878-0E4579E5BC5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  <a:hlinkClick r:id="rId3"/>
              </a:rPr>
              <a:t>https://</a:t>
            </a:r>
            <a:r>
              <a:rPr lang="en-US" altLang="en-US" dirty="0" smtClean="0">
                <a:ea typeface="ＭＳ Ｐゴシック" panose="020B0600070205080204" pitchFamily="34" charset="-128"/>
                <a:hlinkClick r:id="rId3"/>
              </a:rPr>
              <a:t>safari.ethz.ch/projects_and_seminars/fall2022/doku.php?id=modern_ssds</a:t>
            </a:r>
            <a:endParaRPr lang="en-US" altLang="en-US" dirty="0" smtClean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Useful information about the course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Check your email frequently for announcements</a:t>
            </a:r>
          </a:p>
          <a:p>
            <a:pPr marL="0" indent="0"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13699" name="Slide Number Placeholder 3">
            <a:extLst>
              <a:ext uri="{FF2B5EF4-FFF2-40B4-BE49-F238E27FC236}">
                <a16:creationId xmlns:a16="http://schemas.microsoft.com/office/drawing/2014/main" id="{CC612AE1-2F43-DE49-BCF6-3B685DD85D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289BBC-22D5-144F-A3F4-4049C2AFE7A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877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244D6-C5E4-BF42-A519-5F214828F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C6D47-8108-664D-8D0B-88D3F6C800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599"/>
          </a:xfrm>
        </p:spPr>
        <p:txBody>
          <a:bodyPr/>
          <a:lstStyle/>
          <a:p>
            <a:r>
              <a:rPr lang="en-GB" dirty="0"/>
              <a:t>Required Materials</a:t>
            </a:r>
          </a:p>
          <a:p>
            <a:pPr lvl="1"/>
            <a:r>
              <a:rPr lang="en-GB" sz="1800" dirty="0" err="1"/>
              <a:t>Arash</a:t>
            </a:r>
            <a:r>
              <a:rPr lang="en-GB" sz="1800" dirty="0"/>
              <a:t> </a:t>
            </a:r>
            <a:r>
              <a:rPr lang="en-GB" sz="1800" dirty="0" err="1"/>
              <a:t>Tavakkol</a:t>
            </a:r>
            <a:r>
              <a:rPr lang="en-GB" sz="1800" dirty="0"/>
              <a:t>, Juan Gomez-Luna, Mohammad </a:t>
            </a:r>
            <a:r>
              <a:rPr lang="en-GB" sz="1800" dirty="0" err="1"/>
              <a:t>Sadrosadati</a:t>
            </a:r>
            <a:r>
              <a:rPr lang="en-GB" sz="1800" dirty="0"/>
              <a:t>, </a:t>
            </a:r>
            <a:r>
              <a:rPr lang="en-GB" sz="1800" dirty="0" err="1"/>
              <a:t>Saugata</a:t>
            </a:r>
            <a:r>
              <a:rPr lang="en-GB" sz="1800" dirty="0"/>
              <a:t> Ghose, and </a:t>
            </a:r>
            <a:r>
              <a:rPr lang="en-GB" sz="1800" dirty="0" err="1"/>
              <a:t>Onur</a:t>
            </a:r>
            <a:r>
              <a:rPr lang="en-GB" sz="1800" dirty="0"/>
              <a:t> </a:t>
            </a:r>
            <a:r>
              <a:rPr lang="en-GB" sz="1800" dirty="0" err="1"/>
              <a:t>Mutlu</a:t>
            </a:r>
            <a:r>
              <a:rPr lang="en-GB" sz="1800" dirty="0"/>
              <a:t>, </a:t>
            </a:r>
            <a:r>
              <a:rPr lang="en-GB" sz="1800" dirty="0">
                <a:hlinkClick r:id="rId3"/>
              </a:rPr>
              <a:t>"MQSim: A Framework for Enabling Realistic Studies of Modern Multi-Queue SSD Devices,"</a:t>
            </a:r>
            <a:r>
              <a:rPr lang="en-GB" sz="1800" dirty="0"/>
              <a:t> In USENIX FAST, 2018.</a:t>
            </a:r>
          </a:p>
          <a:p>
            <a:pPr lvl="1"/>
            <a:r>
              <a:rPr lang="en-GB" sz="1800" dirty="0" err="1"/>
              <a:t>MQSim</a:t>
            </a:r>
            <a:r>
              <a:rPr lang="en-GB" sz="1800" dirty="0"/>
              <a:t> GitHub Repository: </a:t>
            </a:r>
            <a:r>
              <a:rPr lang="en-GB" sz="1800" dirty="0">
                <a:hlinkClick r:id="rId4"/>
              </a:rPr>
              <a:t>https://github.com/CMU-SAFARI/MQSim</a:t>
            </a:r>
            <a:endParaRPr lang="en-GB" sz="1800" dirty="0"/>
          </a:p>
          <a:p>
            <a:pPr marL="0" indent="0">
              <a:buNone/>
            </a:pPr>
            <a:r>
              <a:rPr lang="en-US" sz="1100" dirty="0"/>
              <a:t/>
            </a:r>
            <a:br>
              <a:rPr lang="en-US" sz="1100" dirty="0"/>
            </a:br>
            <a:endParaRPr lang="en-US" sz="1100" dirty="0"/>
          </a:p>
          <a:p>
            <a:r>
              <a:rPr lang="en-GB" dirty="0"/>
              <a:t>Recommended Materials</a:t>
            </a:r>
          </a:p>
          <a:p>
            <a:pPr lvl="1"/>
            <a:r>
              <a:rPr lang="en-GB" sz="1800" dirty="0"/>
              <a:t>Computer Architecture Fall 2020 – Lecture 26: Flash Memory and Solid-State Drives </a:t>
            </a:r>
          </a:p>
          <a:p>
            <a:pPr lvl="2"/>
            <a:r>
              <a:rPr lang="en-GB" sz="1600" dirty="0">
                <a:hlinkClick r:id="rId5"/>
              </a:rPr>
              <a:t>https://www.youtube.com/watch?v=rninK6KWBeM</a:t>
            </a:r>
            <a:endParaRPr lang="en-GB" sz="1600" dirty="0"/>
          </a:p>
          <a:p>
            <a:pPr lvl="2"/>
            <a:r>
              <a:rPr lang="en-GB" sz="1600" dirty="0">
                <a:hlinkClick r:id="rId6"/>
              </a:rPr>
              <a:t>PDF</a:t>
            </a:r>
            <a:r>
              <a:rPr lang="en-GB" sz="1600" dirty="0"/>
              <a:t> and </a:t>
            </a:r>
            <a:r>
              <a:rPr lang="en-GB" sz="1600" dirty="0">
                <a:hlinkClick r:id="rId7"/>
              </a:rPr>
              <a:t>PPT</a:t>
            </a:r>
            <a:endParaRPr lang="en-GB" sz="1800" dirty="0"/>
          </a:p>
          <a:p>
            <a:pPr lvl="1"/>
            <a:r>
              <a:rPr lang="en-GB" sz="1800" dirty="0"/>
              <a:t>Computer Architecture Fall 2020 – Lecture 14: Simulation (with a Focus on Memory)</a:t>
            </a:r>
          </a:p>
          <a:p>
            <a:pPr lvl="2"/>
            <a:r>
              <a:rPr lang="en-GB" sz="1600" dirty="0">
                <a:hlinkClick r:id="rId8"/>
              </a:rPr>
              <a:t>https://www.youtube.com/watch?v=3cI4zOoDk9Q</a:t>
            </a:r>
            <a:endParaRPr lang="en-GB" sz="1600" dirty="0"/>
          </a:p>
          <a:p>
            <a:pPr lvl="2"/>
            <a:r>
              <a:rPr lang="en-GB" sz="1600" dirty="0">
                <a:hlinkClick r:id="rId9"/>
              </a:rPr>
              <a:t>PDF</a:t>
            </a:r>
            <a:r>
              <a:rPr lang="en-GB" sz="1600" dirty="0"/>
              <a:t> and </a:t>
            </a:r>
            <a:r>
              <a:rPr lang="en-GB" sz="1600" dirty="0">
                <a:hlinkClick r:id="rId10"/>
              </a:rPr>
              <a:t>PPT</a:t>
            </a:r>
            <a:endParaRPr lang="en-GB" sz="1600" dirty="0"/>
          </a:p>
          <a:p>
            <a:pPr marL="344487" lvl="1" indent="0">
              <a:buClr>
                <a:srgbClr val="CC9900"/>
              </a:buClr>
              <a:buNone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5A65CB-30E6-BF4C-8E1F-97AD26A5DC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75186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244D6-C5E4-BF42-A519-5F214828F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Meetings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C6D47-8108-664D-8D0B-88D3F6C800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will meet </a:t>
            </a:r>
            <a:r>
              <a:rPr lang="en-US" dirty="0" smtClean="0"/>
              <a:t>weekly</a:t>
            </a:r>
            <a:endParaRPr lang="en-US" dirty="0"/>
          </a:p>
          <a:p>
            <a:endParaRPr lang="en-US" dirty="0"/>
          </a:p>
          <a:p>
            <a:r>
              <a:rPr lang="en-US" dirty="0"/>
              <a:t>Provide background lectures</a:t>
            </a:r>
          </a:p>
          <a:p>
            <a:endParaRPr lang="en-US" dirty="0"/>
          </a:p>
          <a:p>
            <a:r>
              <a:rPr lang="en-US" dirty="0"/>
              <a:t>Discuss what each of you has done in the previous week</a:t>
            </a:r>
          </a:p>
          <a:p>
            <a:endParaRPr lang="en-US" dirty="0"/>
          </a:p>
          <a:p>
            <a:r>
              <a:rPr lang="en-US" dirty="0"/>
              <a:t>Q&amp;A for any difficulties in the previous week and directions for next weeks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Presentation of your 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5A65CB-30E6-BF4C-8E1F-97AD26A5DC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22088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</a:t>
            </a:r>
            <a:r>
              <a:rPr lang="en-US" altLang="en-US" sz="280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Mohammad Sadrosadati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 smtClean="0">
                <a:ea typeface="ＭＳ Ｐゴシック" panose="020B0600070205080204" pitchFamily="34" charset="-128"/>
              </a:rPr>
              <a:t>Fall </a:t>
            </a:r>
            <a:r>
              <a:rPr lang="en-US" altLang="en-US" dirty="0">
                <a:ea typeface="ＭＳ Ｐゴシック" panose="020B0600070205080204" pitchFamily="34" charset="-128"/>
              </a:rPr>
              <a:t>2022</a:t>
            </a:r>
          </a:p>
          <a:p>
            <a:pPr marL="0" indent="0" algn="ctr" eaLnBrk="1" hangingPunct="1">
              <a:buNone/>
            </a:pPr>
            <a:r>
              <a:rPr lang="en-US" altLang="en-US" dirty="0" smtClean="0">
                <a:ea typeface="ＭＳ Ｐゴシック" panose="020B0600070205080204" pitchFamily="34" charset="-128"/>
              </a:rPr>
              <a:t>6 October </a:t>
            </a:r>
            <a:r>
              <a:rPr lang="en-US" altLang="en-US" dirty="0">
                <a:ea typeface="ＭＳ Ｐゴシック" panose="020B0600070205080204" pitchFamily="34" charset="-128"/>
              </a:rPr>
              <a:t>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8458200" cy="22098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Modern SSDs</a:t>
            </a:r>
            <a:br>
              <a:rPr lang="en-US" b="1" dirty="0">
                <a:solidFill>
                  <a:srgbClr val="C00000"/>
                </a:solidFill>
              </a:rPr>
            </a:br>
            <a:r>
              <a:rPr lang="en-US" sz="1600" b="1" dirty="0">
                <a:solidFill>
                  <a:srgbClr val="C00000"/>
                </a:solidFill>
              </a:rPr>
              <a:t/>
            </a: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3200" dirty="0"/>
              <a:t>Understanding and Designing Modern NAND Flash-Based SSDs (Solid-State Drives)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7362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Slide Number Placeholder 3"/>
          <p:cNvSpPr>
            <a:spLocks noGrp="1"/>
          </p:cNvSpPr>
          <p:nvPr>
            <p:ph type="sldNum" sz="quarter" idx="11"/>
          </p:nvPr>
        </p:nvSpPr>
        <p:spPr bwMode="auto">
          <a:xfrm>
            <a:off x="8737600" y="8324851"/>
            <a:ext cx="2844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1219170" rtl="0" eaLnBrk="1" latinLnBrk="0" hangingPunct="1">
              <a:defRPr sz="2133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21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  <a:sym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7135684-0FF0-F248-9E0B-F2E232609C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9000"/>
                    </a14:imgEffect>
                    <a14:imgEffect>
                      <a14:colorTemperature colorTemp="5739"/>
                    </a14:imgEffect>
                    <a14:imgEffect>
                      <a14:saturation sat="153000"/>
                    </a14:imgEffect>
                    <a14:imgEffect>
                      <a14:brightnessContrast bright="45000" contras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2079" y="1947882"/>
            <a:ext cx="8077200" cy="3517153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DF919E19-D41C-ED45-9955-893D0E136C12}"/>
              </a:ext>
            </a:extLst>
          </p:cNvPr>
          <p:cNvSpPr txBox="1"/>
          <p:nvPr/>
        </p:nvSpPr>
        <p:spPr>
          <a:xfrm>
            <a:off x="444593" y="5385962"/>
            <a:ext cx="8272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 dirty="0">
                <a:ln w="22225">
                  <a:solidFill>
                    <a:srgbClr val="35742A">
                      <a:lumMod val="50000"/>
                    </a:srgbClr>
                  </a:solidFill>
                  <a:prstDash val="solid"/>
                </a:ln>
                <a:solidFill>
                  <a:srgbClr val="3B812F">
                    <a:lumMod val="40000"/>
                    <a:lumOff val="60000"/>
                  </a:srgbClr>
                </a:solidFill>
                <a:effectLst/>
                <a:uLnTx/>
                <a:uFillTx/>
                <a:latin typeface="Chalkduster" panose="03050602040202020205" pitchFamily="66" charset="77"/>
                <a:ea typeface="+mn-ea"/>
                <a:cs typeface="Apple Chancery" panose="03020702040506060504" pitchFamily="66" charset="-79"/>
                <a:sym typeface="Arial"/>
              </a:rPr>
              <a:t>Think BIG, Aim HIGH!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DC32EF-6916-C042-B579-9A528D144145}"/>
              </a:ext>
            </a:extLst>
          </p:cNvPr>
          <p:cNvSpPr/>
          <p:nvPr/>
        </p:nvSpPr>
        <p:spPr>
          <a:xfrm>
            <a:off x="3154008" y="6068815"/>
            <a:ext cx="27597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ahoma"/>
                <a:ea typeface="ＭＳ Ｐゴシック" panose="020B0600070205080204" pitchFamily="34" charset="-128"/>
                <a:cs typeface="Apple Chancery" panose="03020702040506060504" pitchFamily="66" charset="-79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https://safari.ethz.ch</a:t>
            </a:r>
            <a:endParaRPr kumimoji="0" lang="en-US" sz="2000" b="0" i="0" u="none" strike="noStrike" kern="1200" cap="none" spc="0" normalizeH="0" baseline="0" noProof="0" dirty="0">
              <a:ln w="0"/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ahoma"/>
              <a:ea typeface="ＭＳ Ｐゴシック" panose="020B0600070205080204" pitchFamily="34" charset="-128"/>
              <a:cs typeface="Apple Chancery" panose="03020702040506060504" pitchFamily="66" charset="-79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24DD5283-F5C7-B94B-B7ED-8F1609BDF9A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72558" y="4993470"/>
            <a:ext cx="1329363" cy="47166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8C808981-2A78-D64E-A0DF-A6572C6FB0AB}"/>
              </a:ext>
            </a:extLst>
          </p:cNvPr>
          <p:cNvSpPr txBox="1">
            <a:spLocks/>
          </p:cNvSpPr>
          <p:nvPr/>
        </p:nvSpPr>
        <p:spPr bwMode="auto">
          <a:xfrm>
            <a:off x="228600" y="0"/>
            <a:ext cx="8610600" cy="90871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 smtClean="0">
                <a:solidFill>
                  <a:srgbClr val="70AD47">
                    <a:lumMod val="50000"/>
                  </a:srgbClr>
                </a:solidFill>
                <a:latin typeface="Garamond" charset="0"/>
              </a:rPr>
              <a:t>Prof.</a:t>
            </a:r>
            <a:r>
              <a:rPr kumimoji="0" 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t> </a:t>
            </a:r>
            <a:r>
              <a:rPr kumimoji="0" lang="en-US" sz="4000" b="0" i="0" u="none" strike="noStrike" kern="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t>Mutlu’s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t> SAFARI Research Group</a:t>
            </a:r>
          </a:p>
        </p:txBody>
      </p:sp>
      <p:sp>
        <p:nvSpPr>
          <p:cNvPr id="12" name="Rectangle 25">
            <a:extLst>
              <a:ext uri="{FF2B5EF4-FFF2-40B4-BE49-F238E27FC236}">
                <a16:creationId xmlns:a16="http://schemas.microsoft.com/office/drawing/2014/main" id="{BC5DB1A9-C9CF-E447-9055-3E8366E5C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8101" y="908719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Computer architecture, HW/SW, systems, bioinformatics, security, memory</a:t>
            </a:r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9878D6CF-0105-8F41-BC74-0EDD2315C4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8101" y="1423612"/>
            <a:ext cx="914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7 Postdocs,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13 PhD Students, </a:t>
            </a:r>
            <a: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10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MS Students, </a:t>
            </a:r>
            <a: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7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Affiliated Researchers</a:t>
            </a:r>
          </a:p>
        </p:txBody>
      </p:sp>
    </p:spTree>
    <p:extLst>
      <p:ext uri="{BB962C8B-B14F-4D97-AF65-F5344CB8AC3E}">
        <p14:creationId xmlns:p14="http://schemas.microsoft.com/office/powerpoint/2010/main" val="336981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Slide Number Placeholder 3"/>
          <p:cNvSpPr>
            <a:spLocks noGrp="1"/>
          </p:cNvSpPr>
          <p:nvPr>
            <p:ph type="sldNum" sz="quarter" idx="11"/>
          </p:nvPr>
        </p:nvSpPr>
        <p:spPr bwMode="auto">
          <a:xfrm>
            <a:off x="8737600" y="8324851"/>
            <a:ext cx="2844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1219170" rtl="0" eaLnBrk="1" latinLnBrk="0" hangingPunct="1">
              <a:defRPr sz="2133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21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  <a:sym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DC32EF-6916-C042-B579-9A528D144145}"/>
              </a:ext>
            </a:extLst>
          </p:cNvPr>
          <p:cNvSpPr/>
          <p:nvPr/>
        </p:nvSpPr>
        <p:spPr>
          <a:xfrm>
            <a:off x="203209" y="6068815"/>
            <a:ext cx="86613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ahoma"/>
                <a:ea typeface="ＭＳ Ｐゴシック" panose="020B0600070205080204" pitchFamily="34" charset="-128"/>
                <a:cs typeface="Apple Chancery" panose="03020702040506060504" pitchFamily="66" charset="-79"/>
                <a:hlinkClick r:id="rId3"/>
              </a:rPr>
              <a:t>https://safari.ethz.ch/safari-newsletter-december-2021</a:t>
            </a:r>
            <a:endParaRPr kumimoji="0" lang="en-US" sz="2000" b="0" i="0" u="none" strike="noStrike" kern="1200" cap="none" spc="0" normalizeH="0" baseline="0" noProof="0" dirty="0">
              <a:ln w="0"/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ahoma"/>
              <a:ea typeface="ＭＳ Ｐゴシック" panose="020B0600070205080204" pitchFamily="34" charset="-128"/>
              <a:cs typeface="Apple Chancery" panose="03020702040506060504" pitchFamily="66" charset="-79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C808981-2A78-D64E-A0DF-A6572C6FB0AB}"/>
              </a:ext>
            </a:extLst>
          </p:cNvPr>
          <p:cNvSpPr txBox="1">
            <a:spLocks/>
          </p:cNvSpPr>
          <p:nvPr/>
        </p:nvSpPr>
        <p:spPr bwMode="auto">
          <a:xfrm>
            <a:off x="228600" y="0"/>
            <a:ext cx="8610600" cy="90871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t>SAFARI Newsletter: December 2021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6A34FC-78AD-F840-8A56-1B2AEFFFAB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891" y="981612"/>
            <a:ext cx="5930216" cy="4894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91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Title 1">
            <a:extLst>
              <a:ext uri="{FF2B5EF4-FFF2-40B4-BE49-F238E27FC236}">
                <a16:creationId xmlns:a16="http://schemas.microsoft.com/office/drawing/2014/main" id="{0DF95D71-4717-9641-A2B1-944FC90328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Who Are We? (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II)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9CD130D2-C623-7247-B0C8-1800F218DB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476652"/>
          </a:xfrm>
        </p:spPr>
        <p:txBody>
          <a:bodyPr anchor="ctr"/>
          <a:lstStyle/>
          <a:p>
            <a:r>
              <a:rPr lang="en-US" altLang="en-US" sz="2200" dirty="0">
                <a:ea typeface="ＭＳ Ｐゴシック" panose="020B0600070205080204" pitchFamily="34" charset="-128"/>
              </a:rPr>
              <a:t>Dr. Mohammad </a:t>
            </a:r>
            <a:r>
              <a:rPr lang="en-US" altLang="en-US" sz="2200" dirty="0" err="1">
                <a:ea typeface="ＭＳ Ｐゴシック" panose="020B0600070205080204" pitchFamily="34" charset="-128"/>
              </a:rPr>
              <a:t>Sadrosadati</a:t>
            </a:r>
            <a:endParaRPr lang="en-US" altLang="en-US" sz="22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Senior 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researcher and lecturer </a:t>
            </a:r>
          </a:p>
          <a:p>
            <a:pPr lvl="2"/>
            <a:r>
              <a:rPr lang="en-US" altLang="en-US" sz="1600" dirty="0" smtClean="0">
                <a:ea typeface="ＭＳ Ｐゴシック" panose="020B0600070205080204" pitchFamily="34" charset="-128"/>
              </a:rPr>
              <a:t>@ </a:t>
            </a:r>
            <a:r>
              <a:rPr lang="en-US" altLang="en-US" sz="1600" dirty="0">
                <a:ea typeface="ＭＳ Ｐゴシック" panose="020B0600070205080204" pitchFamily="34" charset="-128"/>
              </a:rPr>
              <a:t>SAFARI research group since 2021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Senior researcher @ IPM 2019–2021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PhD from Sharif University of Technology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Research Area: 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Computer Architecture, memory/storage systems, near-data processing, bioinformatics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 smtClean="0">
                <a:ea typeface="ＭＳ Ｐゴシック" panose="020B0600070205080204" pitchFamily="34" charset="-128"/>
                <a:hlinkClick r:id="rId3"/>
              </a:rPr>
              <a:t>mohammad.sadrosadati@safari.ethz.ch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800" dirty="0">
              <a:ea typeface="ＭＳ Ｐゴシック" panose="020B0600070205080204" pitchFamily="34" charset="-128"/>
            </a:endParaRP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Rakesh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Nadig</a:t>
            </a:r>
            <a:endParaRPr lang="en-US" altLang="en-US" sz="20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PhD Student @ SAFARI research group since 2021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Senior staff engineer @ Samsung Electronics India 2014-2021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MS from University of California Irvine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Research Area: computer architecture, memory system design, multi-core architectures, near-memory processing, non-volatile memory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4"/>
              </a:rPr>
              <a:t>rakesh.nadig@safari.ethz.ch</a:t>
            </a:r>
            <a:endParaRPr lang="en-US" altLang="en-US" sz="1800" dirty="0">
              <a:ea typeface="ＭＳ Ｐゴシック" panose="020B0600070205080204" pitchFamily="34" charset="-128"/>
            </a:endParaRPr>
          </a:p>
        </p:txBody>
      </p:sp>
      <p:sp>
        <p:nvSpPr>
          <p:cNvPr id="299011" name="Slide Number Placeholder 3">
            <a:extLst>
              <a:ext uri="{FF2B5EF4-FFF2-40B4-BE49-F238E27FC236}">
                <a16:creationId xmlns:a16="http://schemas.microsoft.com/office/drawing/2014/main" id="{382C1846-515D-6048-9FA0-627CDD03DE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F3043E-DAD2-F347-A0C9-60754FCE566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6" name="Google Shape;91;p1">
            <a:extLst>
              <a:ext uri="{FF2B5EF4-FFF2-40B4-BE49-F238E27FC236}">
                <a16:creationId xmlns:a16="http://schemas.microsoft.com/office/drawing/2014/main" id="{87399315-C549-F542-96E7-F07C156BF420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1763" y="943232"/>
            <a:ext cx="1478875" cy="168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picture containing person, person, indoor, young&#10;&#10;Description automatically generated">
            <a:extLst>
              <a:ext uri="{FF2B5EF4-FFF2-40B4-BE49-F238E27FC236}">
                <a16:creationId xmlns:a16="http://schemas.microsoft.com/office/drawing/2014/main" id="{7E6A073F-87FB-9F4B-9C23-EB0547DB6A4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303" r="162" b="20404"/>
          <a:stretch/>
        </p:blipFill>
        <p:spPr>
          <a:xfrm>
            <a:off x="7407641" y="3652726"/>
            <a:ext cx="1517413" cy="14562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38791780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DF95D71-4717-9641-A2B1-944FC90328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altLang="en-US" kern="0" dirty="0" smtClean="0">
                <a:ea typeface="ＭＳ Ｐゴシック" panose="020B0600070205080204" pitchFamily="34" charset="-128"/>
              </a:rPr>
              <a:t>Course Info: Who Are We? (III)</a:t>
            </a:r>
            <a:endParaRPr lang="en-US" altLang="en-US" kern="0" dirty="0">
              <a:ea typeface="ＭＳ Ｐゴシック" panose="020B0600070205080204" pitchFamily="34" charset="-128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CD130D2-C623-7247-B0C8-1800F218DB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14400"/>
            <a:ext cx="9144000" cy="5476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200" kern="0" dirty="0" smtClean="0">
                <a:ea typeface="ＭＳ Ｐゴシック" panose="020B0600070205080204" pitchFamily="34" charset="-128"/>
              </a:rPr>
              <a:t>Geraldo F. Oliveira</a:t>
            </a:r>
          </a:p>
          <a:p>
            <a:pPr lvl="1"/>
            <a:r>
              <a:rPr lang="en-US" altLang="en-US" sz="1800" kern="0" dirty="0" smtClean="0">
                <a:ea typeface="ＭＳ Ｐゴシック" panose="020B0600070205080204" pitchFamily="34" charset="-128"/>
              </a:rPr>
              <a:t>PhD Student @ SAFARI research group since 2018</a:t>
            </a:r>
          </a:p>
          <a:p>
            <a:pPr lvl="1"/>
            <a:r>
              <a:rPr lang="en-US" altLang="en-US" sz="1800" kern="0" dirty="0" smtClean="0">
                <a:ea typeface="ＭＳ Ｐゴシック" panose="020B0600070205080204" pitchFamily="34" charset="-128"/>
              </a:rPr>
              <a:t>MS from Federal University of Rio Grande do </a:t>
            </a:r>
            <a:r>
              <a:rPr lang="en-US" altLang="en-US" sz="1800" kern="0" dirty="0" err="1" smtClean="0">
                <a:ea typeface="ＭＳ Ｐゴシック" panose="020B0600070205080204" pitchFamily="34" charset="-128"/>
              </a:rPr>
              <a:t>Sul</a:t>
            </a:r>
            <a:r>
              <a:rPr lang="en-US" altLang="en-US" sz="1800" kern="0" dirty="0" smtClean="0">
                <a:ea typeface="ＭＳ Ｐゴシック" panose="020B0600070205080204" pitchFamily="34" charset="-128"/>
              </a:rPr>
              <a:t>, Brazil</a:t>
            </a:r>
          </a:p>
          <a:p>
            <a:pPr lvl="1"/>
            <a:r>
              <a:rPr lang="en-US" altLang="en-US" sz="1800" kern="0" dirty="0" smtClean="0">
                <a:ea typeface="ＭＳ Ｐゴシック" panose="020B0600070205080204" pitchFamily="34" charset="-128"/>
              </a:rPr>
              <a:t>Research Area: computer architecture, memory system design, </a:t>
            </a:r>
            <a:br>
              <a:rPr lang="en-US" altLang="en-US" sz="1800" kern="0" dirty="0" smtClean="0">
                <a:ea typeface="ＭＳ Ｐゴシック" panose="020B0600070205080204" pitchFamily="34" charset="-128"/>
              </a:rPr>
            </a:br>
            <a:r>
              <a:rPr lang="en-US" altLang="en-US" sz="1800" kern="0" dirty="0" smtClean="0">
                <a:ea typeface="ＭＳ Ｐゴシック" panose="020B0600070205080204" pitchFamily="34" charset="-128"/>
              </a:rPr>
              <a:t>system performance, processing-in-memory, emerging memory technologies</a:t>
            </a:r>
          </a:p>
          <a:p>
            <a:pPr lvl="1"/>
            <a:r>
              <a:rPr lang="en-US" altLang="en-US" sz="1800" kern="0" dirty="0" smtClean="0">
                <a:ea typeface="ＭＳ Ｐゴシック" panose="020B0600070205080204" pitchFamily="34" charset="-128"/>
                <a:hlinkClick r:id="rId2"/>
              </a:rPr>
              <a:t>geraldod@safari.ethz.ch</a:t>
            </a:r>
            <a:r>
              <a:rPr lang="en-US" altLang="en-US" sz="1800" kern="0" dirty="0" smtClean="0">
                <a:ea typeface="ＭＳ Ｐゴシック" panose="020B0600070205080204" pitchFamily="34" charset="-128"/>
              </a:rPr>
              <a:t> </a:t>
            </a: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 smtClean="0">
              <a:ea typeface="ＭＳ Ｐゴシック" panose="020B0600070205080204" pitchFamily="34" charset="-128"/>
            </a:endParaRP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 smtClean="0">
              <a:ea typeface="ＭＳ Ｐゴシック" panose="020B0600070205080204" pitchFamily="34" charset="-128"/>
            </a:endParaRP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 smtClean="0">
              <a:ea typeface="ＭＳ Ｐゴシック" panose="020B0600070205080204" pitchFamily="34" charset="-128"/>
            </a:endParaRP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 smtClean="0">
              <a:ea typeface="ＭＳ Ｐゴシック" panose="020B0600070205080204" pitchFamily="34" charset="-128"/>
            </a:endParaRP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 smtClean="0">
              <a:ea typeface="ＭＳ Ｐゴシック" panose="020B0600070205080204" pitchFamily="34" charset="-128"/>
            </a:endParaRP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 smtClean="0">
              <a:ea typeface="ＭＳ Ｐゴシック" panose="020B0600070205080204" pitchFamily="34" charset="-128"/>
            </a:endParaRP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 smtClean="0">
              <a:ea typeface="ＭＳ Ｐゴシック" panose="020B0600070205080204" pitchFamily="34" charset="-128"/>
            </a:endParaRP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 smtClean="0">
              <a:ea typeface="ＭＳ Ｐゴシック" panose="020B0600070205080204" pitchFamily="34" charset="-128"/>
            </a:endParaRP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 smtClean="0">
              <a:ea typeface="ＭＳ Ｐゴシック" panose="020B0600070205080204" pitchFamily="34" charset="-128"/>
            </a:endParaRP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>
              <a:ea typeface="ＭＳ Ｐゴシック" panose="020B0600070205080204" pitchFamily="34" charset="-128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82C1846-515D-6048-9FA0-627CDD03DE07}"/>
              </a:ext>
            </a:extLst>
          </p:cNvPr>
          <p:cNvSpPr txBox="1">
            <a:spLocks/>
          </p:cNvSpPr>
          <p:nvPr/>
        </p:nvSpPr>
        <p:spPr bwMode="auto">
          <a:xfrm>
            <a:off x="6777038" y="638598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600" dirty="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8" name="Picture 2" descr="Geraldo Francisco de Oliveira Junior – Researcher PHD Student – ETH Zürich  | LinkedIn">
            <a:extLst>
              <a:ext uri="{FF2B5EF4-FFF2-40B4-BE49-F238E27FC236}">
                <a16:creationId xmlns:a16="http://schemas.microsoft.com/office/drawing/2014/main" id="{CF25D34F-0245-2B5F-61AD-82BA49B841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300" y="990600"/>
            <a:ext cx="1295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3022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FAFA8-F928-074B-AE87-00F35D203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372600" cy="1066800"/>
          </a:xfrm>
        </p:spPr>
        <p:txBody>
          <a:bodyPr/>
          <a:lstStyle/>
          <a:p>
            <a:r>
              <a:rPr lang="en-US" dirty="0"/>
              <a:t>P&amp;S: Modern SSDs (I)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A318BC-BA84-EE49-85EE-0A779D8ABC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3D538D-E37A-9A4C-B402-21561CF9548A}"/>
              </a:ext>
            </a:extLst>
          </p:cNvPr>
          <p:cNvSpPr txBox="1"/>
          <p:nvPr/>
        </p:nvSpPr>
        <p:spPr>
          <a:xfrm>
            <a:off x="230053" y="6237390"/>
            <a:ext cx="65742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http://www.vvz.ethz.ch/Vorlesungsverzeichnis/lerneinheit.view?semkez=2022W&amp;ansicht=KATALOGDATEN&amp;lerneinheitId=164088&amp;lang=en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990600"/>
            <a:ext cx="7010400" cy="513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9926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FAFA8-F928-074B-AE87-00F35D203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372600" cy="1066800"/>
          </a:xfrm>
        </p:spPr>
        <p:txBody>
          <a:bodyPr/>
          <a:lstStyle/>
          <a:p>
            <a:r>
              <a:rPr lang="en-US" dirty="0"/>
              <a:t>P&amp;S: Modern SSDs (II)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A318BC-BA84-EE49-85EE-0A779D8ABC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849" y="2057400"/>
            <a:ext cx="8799839" cy="25908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913E841-EB6C-8141-8E08-117BAA6935B7}"/>
              </a:ext>
            </a:extLst>
          </p:cNvPr>
          <p:cNvSpPr/>
          <p:nvPr/>
        </p:nvSpPr>
        <p:spPr bwMode="auto">
          <a:xfrm>
            <a:off x="129849" y="2057400"/>
            <a:ext cx="6499551" cy="228600"/>
          </a:xfrm>
          <a:prstGeom prst="rect">
            <a:avLst/>
          </a:prstGeom>
          <a:solidFill>
            <a:srgbClr val="FF000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DBA80AC-E000-8847-9F3D-AF69DE1C0F1E}"/>
              </a:ext>
            </a:extLst>
          </p:cNvPr>
          <p:cNvSpPr/>
          <p:nvPr/>
        </p:nvSpPr>
        <p:spPr bwMode="auto">
          <a:xfrm>
            <a:off x="5615198" y="2273298"/>
            <a:ext cx="2971800" cy="160008"/>
          </a:xfrm>
          <a:prstGeom prst="rect">
            <a:avLst/>
          </a:prstGeom>
          <a:solidFill>
            <a:srgbClr val="FF000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97A255B-D4BE-624B-BB6E-28B65A37E73D}"/>
              </a:ext>
            </a:extLst>
          </p:cNvPr>
          <p:cNvSpPr/>
          <p:nvPr/>
        </p:nvSpPr>
        <p:spPr bwMode="auto">
          <a:xfrm>
            <a:off x="129849" y="2444705"/>
            <a:ext cx="860751" cy="146095"/>
          </a:xfrm>
          <a:prstGeom prst="rect">
            <a:avLst/>
          </a:prstGeom>
          <a:solidFill>
            <a:srgbClr val="FF000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A056A44-092A-454F-9AB1-706676C8F2E0}"/>
              </a:ext>
            </a:extLst>
          </p:cNvPr>
          <p:cNvSpPr/>
          <p:nvPr/>
        </p:nvSpPr>
        <p:spPr bwMode="auto">
          <a:xfrm>
            <a:off x="1676400" y="2867806"/>
            <a:ext cx="1905000" cy="146095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2D2FD39-83A5-2C49-9615-E5CC430C03A3}"/>
              </a:ext>
            </a:extLst>
          </p:cNvPr>
          <p:cNvSpPr/>
          <p:nvPr/>
        </p:nvSpPr>
        <p:spPr bwMode="auto">
          <a:xfrm>
            <a:off x="3962400" y="2867806"/>
            <a:ext cx="1981200" cy="146095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97FB47E-2728-2641-9F13-5CECB63E4597}"/>
              </a:ext>
            </a:extLst>
          </p:cNvPr>
          <p:cNvSpPr/>
          <p:nvPr/>
        </p:nvSpPr>
        <p:spPr bwMode="auto">
          <a:xfrm>
            <a:off x="1143000" y="3054305"/>
            <a:ext cx="914400" cy="146095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63EC042-07FD-B64F-BFD4-F80C441D96DC}"/>
              </a:ext>
            </a:extLst>
          </p:cNvPr>
          <p:cNvSpPr/>
          <p:nvPr/>
        </p:nvSpPr>
        <p:spPr bwMode="auto">
          <a:xfrm>
            <a:off x="109027" y="3206705"/>
            <a:ext cx="1338773" cy="146095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42C724A-B944-114F-A250-6030292A971B}"/>
              </a:ext>
            </a:extLst>
          </p:cNvPr>
          <p:cNvSpPr/>
          <p:nvPr/>
        </p:nvSpPr>
        <p:spPr bwMode="auto">
          <a:xfrm>
            <a:off x="7162801" y="3352799"/>
            <a:ext cx="1295400" cy="153509"/>
          </a:xfrm>
          <a:prstGeom prst="rect">
            <a:avLst/>
          </a:prstGeom>
          <a:solidFill>
            <a:srgbClr val="0432FF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D239DC-8CCB-2548-BAB2-6359DF4C2193}"/>
              </a:ext>
            </a:extLst>
          </p:cNvPr>
          <p:cNvSpPr/>
          <p:nvPr/>
        </p:nvSpPr>
        <p:spPr bwMode="auto">
          <a:xfrm>
            <a:off x="182929" y="3524666"/>
            <a:ext cx="4236671" cy="131749"/>
          </a:xfrm>
          <a:prstGeom prst="rect">
            <a:avLst/>
          </a:prstGeom>
          <a:solidFill>
            <a:srgbClr val="0432FF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283C84C-E54D-E84B-AAB1-0DAE912DE892}"/>
              </a:ext>
            </a:extLst>
          </p:cNvPr>
          <p:cNvSpPr/>
          <p:nvPr/>
        </p:nvSpPr>
        <p:spPr bwMode="auto">
          <a:xfrm>
            <a:off x="99802" y="3677066"/>
            <a:ext cx="4548398" cy="139239"/>
          </a:xfrm>
          <a:prstGeom prst="rect">
            <a:avLst/>
          </a:prstGeom>
          <a:solidFill>
            <a:srgbClr val="0432FF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7224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FAFA8-F928-074B-AE87-00F35D203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372600" cy="1066800"/>
          </a:xfrm>
        </p:spPr>
        <p:txBody>
          <a:bodyPr/>
          <a:lstStyle/>
          <a:p>
            <a:r>
              <a:rPr lang="en-US" dirty="0"/>
              <a:t>P&amp;S Modern SSDs: 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D5082-2F46-7C48-8952-78EC2112D9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599"/>
          </a:xfrm>
        </p:spPr>
        <p:txBody>
          <a:bodyPr/>
          <a:lstStyle/>
          <a:p>
            <a:r>
              <a:rPr lang="en-US" dirty="0"/>
              <a:t>We will introduce </a:t>
            </a:r>
            <a:r>
              <a:rPr lang="en-US" dirty="0">
                <a:solidFill>
                  <a:srgbClr val="FF0000"/>
                </a:solidFill>
              </a:rPr>
              <a:t>how a modern NAND flash-based SSD is organized and operates</a:t>
            </a:r>
            <a:r>
              <a:rPr lang="en-US" dirty="0"/>
              <a:t> to provide high I/O performance while hiding unique characteristics of NAND flash memory</a:t>
            </a:r>
          </a:p>
          <a:p>
            <a:endParaRPr lang="en-US" dirty="0"/>
          </a:p>
          <a:p>
            <a:r>
              <a:rPr lang="en-US" dirty="0"/>
              <a:t>You will learn </a:t>
            </a:r>
            <a:r>
              <a:rPr lang="en-US" dirty="0">
                <a:solidFill>
                  <a:srgbClr val="0432FF"/>
                </a:solidFill>
              </a:rPr>
              <a:t>fundamentals and challenges </a:t>
            </a:r>
            <a:r>
              <a:rPr lang="en-US" dirty="0"/>
              <a:t>in designing modern SSDs</a:t>
            </a:r>
          </a:p>
          <a:p>
            <a:endParaRPr lang="en-US" dirty="0"/>
          </a:p>
          <a:p>
            <a:r>
              <a:rPr lang="en-US" dirty="0"/>
              <a:t>You will review existing approaches that are widely adopted in modern SSDs and will </a:t>
            </a:r>
            <a:r>
              <a:rPr lang="en-US" dirty="0">
                <a:solidFill>
                  <a:srgbClr val="00B050"/>
                </a:solidFill>
              </a:rPr>
              <a:t>get familiar with new research proposals</a:t>
            </a:r>
            <a:endParaRPr lang="en-US" dirty="0"/>
          </a:p>
          <a:p>
            <a:endParaRPr lang="en-US" dirty="0"/>
          </a:p>
          <a:p>
            <a:r>
              <a:rPr lang="en-US" dirty="0"/>
              <a:t>You will </a:t>
            </a:r>
            <a:r>
              <a:rPr lang="en-US" dirty="0">
                <a:solidFill>
                  <a:srgbClr val="7030A0"/>
                </a:solidFill>
              </a:rPr>
              <a:t>work hands-on</a:t>
            </a:r>
            <a:r>
              <a:rPr lang="en-US" dirty="0" smtClean="0"/>
              <a:t>: projects related to storage systems and NAND flash memory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A318BC-BA84-EE49-85EE-0A779D8ABC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73291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9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Edg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just">
          <a:defRPr sz="400" b="1" dirty="0">
            <a:solidFill>
              <a:schemeClr val="bg2"/>
            </a:solidFill>
            <a:latin typeface="europa"/>
          </a:defRPr>
        </a:defPPr>
      </a:lstStyle>
    </a:sp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4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</TotalTime>
  <Words>1137</Words>
  <Application>Microsoft Office PowerPoint</Application>
  <PresentationFormat>On-screen Show (4:3)</PresentationFormat>
  <Paragraphs>276</Paragraphs>
  <Slides>24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24</vt:i4>
      </vt:variant>
    </vt:vector>
  </HeadingPairs>
  <TitlesOfParts>
    <vt:vector size="45" baseType="lpstr">
      <vt:lpstr>ＭＳ Ｐゴシック</vt:lpstr>
      <vt:lpstr>Apple Chancery</vt:lpstr>
      <vt:lpstr>Arial</vt:lpstr>
      <vt:lpstr>Arial Narrow</vt:lpstr>
      <vt:lpstr>Calibri</vt:lpstr>
      <vt:lpstr>Cambria</vt:lpstr>
      <vt:lpstr>Chalkduster</vt:lpstr>
      <vt:lpstr>Garamond</vt:lpstr>
      <vt:lpstr>Tahoma</vt:lpstr>
      <vt:lpstr>Wingdings</vt:lpstr>
      <vt:lpstr>2_Edge</vt:lpstr>
      <vt:lpstr>3_Edge</vt:lpstr>
      <vt:lpstr>1_Metropolitan_bullet</vt:lpstr>
      <vt:lpstr>83_Edge</vt:lpstr>
      <vt:lpstr>10_Edge</vt:lpstr>
      <vt:lpstr>1_Edge</vt:lpstr>
      <vt:lpstr>4_Edge</vt:lpstr>
      <vt:lpstr>5_Edge</vt:lpstr>
      <vt:lpstr>7_Edge</vt:lpstr>
      <vt:lpstr>99_Edge</vt:lpstr>
      <vt:lpstr>9_Edge</vt:lpstr>
      <vt:lpstr>P&amp;S Modern SSDs  Understanding and Designing Modern NAND Flash-Based SSDs (Solid-State Drives)</vt:lpstr>
      <vt:lpstr>Course Info: Who Are We? (I)</vt:lpstr>
      <vt:lpstr>PowerPoint Presentation</vt:lpstr>
      <vt:lpstr>PowerPoint Presentation</vt:lpstr>
      <vt:lpstr>Course Info: Who Are We? (II)</vt:lpstr>
      <vt:lpstr>PowerPoint Presentation</vt:lpstr>
      <vt:lpstr>P&amp;S: Modern SSDs (I)</vt:lpstr>
      <vt:lpstr>P&amp;S: Modern SSDs (II)</vt:lpstr>
      <vt:lpstr>P&amp;S Modern SSDs: Contents</vt:lpstr>
      <vt:lpstr>Modern SSD Architecture</vt:lpstr>
      <vt:lpstr>Why So Complicated?</vt:lpstr>
      <vt:lpstr>Unique Characteristics of NAND Flash (I)</vt:lpstr>
      <vt:lpstr>Unique Characteristics of NAND Flash (II)</vt:lpstr>
      <vt:lpstr>Flash Translation Layer (FTL)</vt:lpstr>
      <vt:lpstr>SSD Optimization</vt:lpstr>
      <vt:lpstr>What You Will Do</vt:lpstr>
      <vt:lpstr>Key Takeaways</vt:lpstr>
      <vt:lpstr>Prerequisites of the Course</vt:lpstr>
      <vt:lpstr>Course Info: How About You?</vt:lpstr>
      <vt:lpstr>Course Requirements and Expectations</vt:lpstr>
      <vt:lpstr>Course Website</vt:lpstr>
      <vt:lpstr>Meeting 1</vt:lpstr>
      <vt:lpstr>Next Meetings</vt:lpstr>
      <vt:lpstr>P&amp;S Modern SSDs  Understanding and Designing Modern NAND Flash-Based SSDs (Solid-State Drives)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P&amp;S Modern SSDs: First Meeting 29.09.21</dc:title>
  <dc:creator>Park Jisung</dc:creator>
  <cp:lastModifiedBy>Mohammad Sadrosadati</cp:lastModifiedBy>
  <cp:revision>710</cp:revision>
  <dcterms:created xsi:type="dcterms:W3CDTF">2010-09-08T00:51:32Z</dcterms:created>
  <dcterms:modified xsi:type="dcterms:W3CDTF">2022-10-06T15:04:23Z</dcterms:modified>
</cp:coreProperties>
</file>